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9" r:id="rId4"/>
    <p:sldMasterId id="214748369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7302500" cx="13004800"/>
  <p:notesSz cx="6858000" cy="9144000"/>
  <p:embeddedFontLst>
    <p:embeddedFont>
      <p:font typeface="Oswald"/>
      <p:regular r:id="rId45"/>
      <p:bold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0367D99-CF00-4B84-BE4F-45BF98C03263}">
  <a:tblStyle styleId="{70367D99-CF00-4B84-BE4F-45BF98C0326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F5E7E6"/>
          </a:solidFill>
        </a:fill>
      </a:tcStyle>
    </a:wholeTbl>
    <a:band1H>
      <a:tcStyle>
        <a:fill>
          <a:solidFill>
            <a:srgbClr val="EBCBCA"/>
          </a:solidFill>
        </a:fill>
      </a:tcStyle>
    </a:band1H>
    <a:band1V>
      <a:tcStyle>
        <a:fill>
          <a:solidFill>
            <a:srgbClr val="EBCBCA"/>
          </a:solidFill>
        </a:fill>
      </a:tcStyle>
    </a:band1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5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5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</a:tcBdr>
        <a:fill>
          <a:solidFill>
            <a:schemeClr val="accent5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</a:tcBdr>
        <a:fill>
          <a:solidFill>
            <a:schemeClr val="accent5"/>
          </a:solidFill>
        </a:fill>
      </a:tcStyle>
    </a:firstRow>
  </a:tblStyle>
  <a:tblStyle styleId="{BB146507-0DBC-4136-940F-63D0052B9E21}" styleName="Table_1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46" Type="http://schemas.openxmlformats.org/officeDocument/2006/relationships/font" Target="fonts/Oswald-bold.fntdata"/><Relationship Id="rId23" Type="http://schemas.openxmlformats.org/officeDocument/2006/relationships/slide" Target="slides/slide17.xml"/><Relationship Id="rId45" Type="http://schemas.openxmlformats.org/officeDocument/2006/relationships/font" Target="fonts/Oswald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457200" lvl="2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685800" lvl="3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914400" lvl="4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143000" lvl="5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371600" lvl="6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600200" lvl="7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 lvl="8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Shape 256"/>
          <p:cNvSpPr/>
          <p:nvPr>
            <p:ph idx="2" type="sldImg"/>
          </p:nvPr>
        </p:nvSpPr>
        <p:spPr>
          <a:xfrm>
            <a:off x="376237" y="685800"/>
            <a:ext cx="61055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idx="2" type="sldImg"/>
          </p:nvPr>
        </p:nvSpPr>
        <p:spPr>
          <a:xfrm>
            <a:off x="376237" y="685800"/>
            <a:ext cx="61055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idx="2" type="sldImg"/>
          </p:nvPr>
        </p:nvSpPr>
        <p:spPr>
          <a:xfrm>
            <a:off x="376237" y="685800"/>
            <a:ext cx="61055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idx="2" type="sldImg"/>
          </p:nvPr>
        </p:nvSpPr>
        <p:spPr>
          <a:xfrm>
            <a:off x="376237" y="685800"/>
            <a:ext cx="61055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376237" y="685800"/>
            <a:ext cx="61055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x="376237" y="685800"/>
            <a:ext cx="61055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idx="2" type="sldImg"/>
          </p:nvPr>
        </p:nvSpPr>
        <p:spPr>
          <a:xfrm>
            <a:off x="376237" y="685800"/>
            <a:ext cx="61055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idx="2" type="sldImg"/>
          </p:nvPr>
        </p:nvSpPr>
        <p:spPr>
          <a:xfrm>
            <a:off x="376237" y="685800"/>
            <a:ext cx="61055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6" name="Shape 37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idx="2" type="sldImg"/>
          </p:nvPr>
        </p:nvSpPr>
        <p:spPr>
          <a:xfrm>
            <a:off x="376237" y="685800"/>
            <a:ext cx="61055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Shape 391"/>
          <p:cNvSpPr/>
          <p:nvPr>
            <p:ph idx="2" type="sldImg"/>
          </p:nvPr>
        </p:nvSpPr>
        <p:spPr>
          <a:xfrm>
            <a:off x="376237" y="685800"/>
            <a:ext cx="61055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Shape 397"/>
          <p:cNvSpPr/>
          <p:nvPr>
            <p:ph idx="2" type="sldImg"/>
          </p:nvPr>
        </p:nvSpPr>
        <p:spPr>
          <a:xfrm>
            <a:off x="376237" y="685800"/>
            <a:ext cx="61055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76237" y="685800"/>
            <a:ext cx="61055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>
            <p:ph idx="2" type="sldImg"/>
          </p:nvPr>
        </p:nvSpPr>
        <p:spPr>
          <a:xfrm>
            <a:off x="376237" y="685800"/>
            <a:ext cx="61055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3" name="Shape 40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>
            <p:ph idx="2" type="sldImg"/>
          </p:nvPr>
        </p:nvSpPr>
        <p:spPr>
          <a:xfrm>
            <a:off x="376237" y="685800"/>
            <a:ext cx="61055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0" name="Shape 41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>
            <p:ph idx="2" type="sldImg"/>
          </p:nvPr>
        </p:nvSpPr>
        <p:spPr>
          <a:xfrm>
            <a:off x="376237" y="685800"/>
            <a:ext cx="61055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0" name="Shape 42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>
            <p:ph idx="2" type="sldImg"/>
          </p:nvPr>
        </p:nvSpPr>
        <p:spPr>
          <a:xfrm>
            <a:off x="376237" y="685800"/>
            <a:ext cx="61055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/>
          <p:nvPr>
            <p:ph idx="2" type="sldImg"/>
          </p:nvPr>
        </p:nvSpPr>
        <p:spPr>
          <a:xfrm>
            <a:off x="376237" y="685800"/>
            <a:ext cx="61055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8" name="Shape 43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>
            <p:ph idx="2" type="sldImg"/>
          </p:nvPr>
        </p:nvSpPr>
        <p:spPr>
          <a:xfrm>
            <a:off x="376237" y="685800"/>
            <a:ext cx="61055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3" name="Shape 45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/>
          <p:nvPr>
            <p:ph idx="2" type="sldImg"/>
          </p:nvPr>
        </p:nvSpPr>
        <p:spPr>
          <a:xfrm>
            <a:off x="376237" y="685800"/>
            <a:ext cx="61055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1" name="Shape 46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Shape 469"/>
          <p:cNvSpPr/>
          <p:nvPr>
            <p:ph idx="2" type="sldImg"/>
          </p:nvPr>
        </p:nvSpPr>
        <p:spPr>
          <a:xfrm>
            <a:off x="376237" y="685800"/>
            <a:ext cx="61055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/>
          <p:nvPr>
            <p:ph idx="2" type="sldImg"/>
          </p:nvPr>
        </p:nvSpPr>
        <p:spPr>
          <a:xfrm>
            <a:off x="376237" y="685800"/>
            <a:ext cx="61055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5" name="Shape 47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Shape 481"/>
          <p:cNvSpPr/>
          <p:nvPr>
            <p:ph idx="2" type="sldImg"/>
          </p:nvPr>
        </p:nvSpPr>
        <p:spPr>
          <a:xfrm>
            <a:off x="376237" y="685800"/>
            <a:ext cx="61055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Shape 268"/>
          <p:cNvSpPr/>
          <p:nvPr>
            <p:ph idx="2" type="sldImg"/>
          </p:nvPr>
        </p:nvSpPr>
        <p:spPr>
          <a:xfrm>
            <a:off x="376237" y="685800"/>
            <a:ext cx="61055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/>
          <p:nvPr>
            <p:ph idx="2" type="sldImg"/>
          </p:nvPr>
        </p:nvSpPr>
        <p:spPr>
          <a:xfrm>
            <a:off x="376237" y="685800"/>
            <a:ext cx="61055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7" name="Shape 48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/>
          <p:nvPr>
            <p:ph idx="2" type="sldImg"/>
          </p:nvPr>
        </p:nvSpPr>
        <p:spPr>
          <a:xfrm>
            <a:off x="376237" y="685800"/>
            <a:ext cx="61055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3" name="Shape 49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/>
          <p:nvPr>
            <p:ph idx="2" type="sldImg"/>
          </p:nvPr>
        </p:nvSpPr>
        <p:spPr>
          <a:xfrm>
            <a:off x="376237" y="685800"/>
            <a:ext cx="61055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3" name="Shape 50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/>
          <p:nvPr>
            <p:ph idx="2" type="sldImg"/>
          </p:nvPr>
        </p:nvSpPr>
        <p:spPr>
          <a:xfrm>
            <a:off x="376237" y="685800"/>
            <a:ext cx="61055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9" name="Shape 50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Shape 516"/>
          <p:cNvSpPr/>
          <p:nvPr>
            <p:ph idx="2" type="sldImg"/>
          </p:nvPr>
        </p:nvSpPr>
        <p:spPr>
          <a:xfrm>
            <a:off x="376237" y="685800"/>
            <a:ext cx="61055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Shape 522"/>
          <p:cNvSpPr/>
          <p:nvPr>
            <p:ph idx="2" type="sldImg"/>
          </p:nvPr>
        </p:nvSpPr>
        <p:spPr>
          <a:xfrm>
            <a:off x="376237" y="685800"/>
            <a:ext cx="61055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Shape 528"/>
          <p:cNvSpPr/>
          <p:nvPr>
            <p:ph idx="2" type="sldImg"/>
          </p:nvPr>
        </p:nvSpPr>
        <p:spPr>
          <a:xfrm>
            <a:off x="376237" y="685800"/>
            <a:ext cx="61055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>
            <p:ph idx="2" type="sldImg"/>
          </p:nvPr>
        </p:nvSpPr>
        <p:spPr>
          <a:xfrm>
            <a:off x="376237" y="685800"/>
            <a:ext cx="61055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4" name="Shape 53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Shape 540"/>
          <p:cNvSpPr/>
          <p:nvPr>
            <p:ph idx="2" type="sldImg"/>
          </p:nvPr>
        </p:nvSpPr>
        <p:spPr>
          <a:xfrm>
            <a:off x="376237" y="685800"/>
            <a:ext cx="61055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Shape 274"/>
          <p:cNvSpPr/>
          <p:nvPr>
            <p:ph idx="2" type="sldImg"/>
          </p:nvPr>
        </p:nvSpPr>
        <p:spPr>
          <a:xfrm>
            <a:off x="376113" y="685800"/>
            <a:ext cx="61059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76237" y="685800"/>
            <a:ext cx="61055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Shape 286"/>
          <p:cNvSpPr/>
          <p:nvPr>
            <p:ph idx="2" type="sldImg"/>
          </p:nvPr>
        </p:nvSpPr>
        <p:spPr>
          <a:xfrm>
            <a:off x="376237" y="685800"/>
            <a:ext cx="61055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76237" y="685800"/>
            <a:ext cx="61055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76237" y="685800"/>
            <a:ext cx="61055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idx="2" type="sldImg"/>
          </p:nvPr>
        </p:nvSpPr>
        <p:spPr>
          <a:xfrm>
            <a:off x="376237" y="685800"/>
            <a:ext cx="61055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11" Type="http://schemas.openxmlformats.org/officeDocument/2006/relationships/image" Target="../media/image17.png"/><Relationship Id="rId10" Type="http://schemas.openxmlformats.org/officeDocument/2006/relationships/image" Target="../media/image12.png"/><Relationship Id="rId9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10.png"/><Relationship Id="rId7" Type="http://schemas.openxmlformats.org/officeDocument/2006/relationships/image" Target="../media/image14.png"/><Relationship Id="rId8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9.jpg"/><Relationship Id="rId4" Type="http://schemas.openxmlformats.org/officeDocument/2006/relationships/image" Target="../media/image25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hape 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2" name="Shape 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3" name="Shape 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4999" y="762000"/>
            <a:ext cx="2832101" cy="304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ntent: IPad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Shape 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36900" y="1511300"/>
            <a:ext cx="6845299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Shape 5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7" name="Shape 5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8" name="Shape 58"/>
          <p:cNvSpPr txBox="1"/>
          <p:nvPr>
            <p:ph idx="1" type="body"/>
          </p:nvPr>
        </p:nvSpPr>
        <p:spPr>
          <a:xfrm>
            <a:off x="3822700" y="2095500"/>
            <a:ext cx="5435598" cy="40893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39700" lvl="1" marL="88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57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596900" lvl="3" marL="226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25500" lvl="4" marL="294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54100" lvl="5" marL="3797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82700" lvl="6" marL="438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11300" lvl="7" marL="4965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739900" lvl="8" marL="554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ntent: Smart Phone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Shape 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6000" y="1313654"/>
            <a:ext cx="4043866" cy="605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3600" y="1371600"/>
            <a:ext cx="3695698" cy="551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9000" y="1358900"/>
            <a:ext cx="2984500" cy="5459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Shape 6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4" name="Shape 6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5" name="Shape 65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66" name="Shape 66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39700" lvl="1" marL="88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57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596900" lvl="3" marL="226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25500" lvl="4" marL="294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54100" lvl="5" marL="3797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82700" lvl="6" marL="438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11300" lvl="7" marL="4965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739900" lvl="8" marL="554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hart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hape 69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70" name="Shape 70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71" name="Shape 71"/>
          <p:cNvSpPr/>
          <p:nvPr/>
        </p:nvSpPr>
        <p:spPr>
          <a:xfrm>
            <a:off x="655827" y="2307725"/>
            <a:ext cx="3000000" cy="300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4386428" y="2303347"/>
            <a:ext cx="3000000" cy="300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Shape 73"/>
          <p:cNvSpPr/>
          <p:nvPr/>
        </p:nvSpPr>
        <p:spPr>
          <a:xfrm>
            <a:off x="7409003" y="2423731"/>
            <a:ext cx="3000000" cy="300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llou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hape 7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76" name="Shape 7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77" name="Shape 77"/>
          <p:cNvGrpSpPr/>
          <p:nvPr/>
        </p:nvGrpSpPr>
        <p:grpSpPr>
          <a:xfrm>
            <a:off x="635000" y="1828800"/>
            <a:ext cx="1270001" cy="1270001"/>
            <a:chOff x="0" y="0"/>
            <a:chExt cx="1270000" cy="1270000"/>
          </a:xfrm>
        </p:grpSpPr>
        <p:pic>
          <p:nvPicPr>
            <p:cNvPr id="78" name="Shape 7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Shape 79"/>
            <p:cNvSpPr/>
            <p:nvPr/>
          </p:nvSpPr>
          <p:spPr>
            <a:xfrm>
              <a:off x="889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0" name="Shape 80"/>
          <p:cNvGrpSpPr/>
          <p:nvPr/>
        </p:nvGrpSpPr>
        <p:grpSpPr>
          <a:xfrm>
            <a:off x="2159000" y="1828800"/>
            <a:ext cx="1270001" cy="1270001"/>
            <a:chOff x="0" y="0"/>
            <a:chExt cx="1270000" cy="1270000"/>
          </a:xfrm>
        </p:grpSpPr>
        <p:pic>
          <p:nvPicPr>
            <p:cNvPr id="81" name="Shape 8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Shape 82"/>
            <p:cNvSpPr/>
            <p:nvPr/>
          </p:nvSpPr>
          <p:spPr>
            <a:xfrm>
              <a:off x="101600" y="3479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3" name="Shape 83"/>
          <p:cNvGrpSpPr/>
          <p:nvPr/>
        </p:nvGrpSpPr>
        <p:grpSpPr>
          <a:xfrm>
            <a:off x="635000" y="3340100"/>
            <a:ext cx="1270001" cy="1270001"/>
            <a:chOff x="0" y="0"/>
            <a:chExt cx="1270000" cy="1270000"/>
          </a:xfrm>
        </p:grpSpPr>
        <p:pic>
          <p:nvPicPr>
            <p:cNvPr id="84" name="Shape 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Shape 85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6" name="Shape 86"/>
          <p:cNvGrpSpPr/>
          <p:nvPr/>
        </p:nvGrpSpPr>
        <p:grpSpPr>
          <a:xfrm>
            <a:off x="2159000" y="3340100"/>
            <a:ext cx="1270001" cy="1270001"/>
            <a:chOff x="0" y="0"/>
            <a:chExt cx="1270000" cy="1270000"/>
          </a:xfrm>
        </p:grpSpPr>
        <p:pic>
          <p:nvPicPr>
            <p:cNvPr id="87" name="Shape 8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Shape 88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9" name="Shape 89"/>
          <p:cNvGrpSpPr/>
          <p:nvPr/>
        </p:nvGrpSpPr>
        <p:grpSpPr>
          <a:xfrm>
            <a:off x="635000" y="4876800"/>
            <a:ext cx="1270001" cy="1270001"/>
            <a:chOff x="0" y="0"/>
            <a:chExt cx="1270000" cy="1270000"/>
          </a:xfrm>
        </p:grpSpPr>
        <p:pic>
          <p:nvPicPr>
            <p:cNvPr id="90" name="Shape 9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Shape 91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92" name="Shape 92"/>
          <p:cNvGrpSpPr/>
          <p:nvPr/>
        </p:nvGrpSpPr>
        <p:grpSpPr>
          <a:xfrm>
            <a:off x="2159000" y="4876800"/>
            <a:ext cx="1270001" cy="1270001"/>
            <a:chOff x="0" y="0"/>
            <a:chExt cx="1270000" cy="1270000"/>
          </a:xfrm>
        </p:grpSpPr>
        <p:pic>
          <p:nvPicPr>
            <p:cNvPr id="93" name="Shape 9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Shape 94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sp>
        <p:nvSpPr>
          <p:cNvPr id="95" name="Shape 95"/>
          <p:cNvSpPr/>
          <p:nvPr/>
        </p:nvSpPr>
        <p:spPr>
          <a:xfrm>
            <a:off x="8790781" y="1828800"/>
            <a:ext cx="3236119" cy="2032000"/>
          </a:xfrm>
          <a:custGeom>
            <a:pathLst>
              <a:path extrusionOk="0" h="120000" w="120000">
                <a:moveTo>
                  <a:pt x="20633" y="0"/>
                </a:moveTo>
                <a:cubicBezTo>
                  <a:pt x="15433" y="0"/>
                  <a:pt x="11216" y="6716"/>
                  <a:pt x="11216" y="15000"/>
                </a:cubicBezTo>
                <a:lnTo>
                  <a:pt x="11216" y="28966"/>
                </a:lnTo>
                <a:lnTo>
                  <a:pt x="0" y="37572"/>
                </a:lnTo>
                <a:lnTo>
                  <a:pt x="11216" y="46172"/>
                </a:lnTo>
                <a:lnTo>
                  <a:pt x="11216" y="105000"/>
                </a:lnTo>
                <a:cubicBezTo>
                  <a:pt x="11216" y="113283"/>
                  <a:pt x="15433" y="120000"/>
                  <a:pt x="20633" y="120000"/>
                </a:cubicBezTo>
                <a:lnTo>
                  <a:pt x="110583" y="120000"/>
                </a:lnTo>
                <a:cubicBezTo>
                  <a:pt x="115783" y="120000"/>
                  <a:pt x="120000" y="113283"/>
                  <a:pt x="120000" y="105000"/>
                </a:cubicBezTo>
                <a:lnTo>
                  <a:pt x="120000" y="15000"/>
                </a:lnTo>
                <a:cubicBezTo>
                  <a:pt x="120000" y="6716"/>
                  <a:pt x="115783" y="0"/>
                  <a:pt x="110583" y="0"/>
                </a:cubicBezTo>
                <a:lnTo>
                  <a:pt x="20633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279400" lIns="279400" rIns="279400" tIns="27940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  <p:grpSp>
        <p:nvGrpSpPr>
          <p:cNvPr id="96" name="Shape 96"/>
          <p:cNvGrpSpPr/>
          <p:nvPr/>
        </p:nvGrpSpPr>
        <p:grpSpPr>
          <a:xfrm>
            <a:off x="4051298" y="1828799"/>
            <a:ext cx="2032001" cy="2032001"/>
            <a:chOff x="0" y="0"/>
            <a:chExt cx="2032000" cy="2032000"/>
          </a:xfrm>
        </p:grpSpPr>
        <p:pic>
          <p:nvPicPr>
            <p:cNvPr id="97" name="Shape 9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" name="Shape 98"/>
            <p:cNvSpPr/>
            <p:nvPr/>
          </p:nvSpPr>
          <p:spPr>
            <a:xfrm>
              <a:off x="1651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99" name="Shape 99"/>
            <p:cNvSpPr/>
            <p:nvPr/>
          </p:nvSpPr>
          <p:spPr>
            <a:xfrm>
              <a:off x="165100" y="419100"/>
              <a:ext cx="1676399" cy="1415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0" name="Shape 100"/>
          <p:cNvGrpSpPr/>
          <p:nvPr/>
        </p:nvGrpSpPr>
        <p:grpSpPr>
          <a:xfrm>
            <a:off x="6362698" y="1828799"/>
            <a:ext cx="2032001" cy="2032001"/>
            <a:chOff x="0" y="0"/>
            <a:chExt cx="2032000" cy="2032000"/>
          </a:xfrm>
        </p:grpSpPr>
        <p:pic>
          <p:nvPicPr>
            <p:cNvPr id="101" name="Shape 10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Shape 102"/>
            <p:cNvSpPr/>
            <p:nvPr/>
          </p:nvSpPr>
          <p:spPr>
            <a:xfrm>
              <a:off x="1778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3" name="Shape 103"/>
            <p:cNvSpPr/>
            <p:nvPr/>
          </p:nvSpPr>
          <p:spPr>
            <a:xfrm>
              <a:off x="177800" y="419100"/>
              <a:ext cx="1676399" cy="1415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4" name="Shape 104"/>
          <p:cNvGrpSpPr/>
          <p:nvPr/>
        </p:nvGrpSpPr>
        <p:grpSpPr>
          <a:xfrm>
            <a:off x="4051298" y="4114798"/>
            <a:ext cx="2032001" cy="2032001"/>
            <a:chOff x="0" y="0"/>
            <a:chExt cx="2032000" cy="2032000"/>
          </a:xfrm>
        </p:grpSpPr>
        <p:pic>
          <p:nvPicPr>
            <p:cNvPr id="105" name="Shape 10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Shape 106"/>
            <p:cNvSpPr/>
            <p:nvPr/>
          </p:nvSpPr>
          <p:spPr>
            <a:xfrm>
              <a:off x="1651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7" name="Shape 107"/>
            <p:cNvSpPr/>
            <p:nvPr/>
          </p:nvSpPr>
          <p:spPr>
            <a:xfrm>
              <a:off x="165100" y="444500"/>
              <a:ext cx="1676399" cy="1415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8" name="Shape 108"/>
          <p:cNvGrpSpPr/>
          <p:nvPr/>
        </p:nvGrpSpPr>
        <p:grpSpPr>
          <a:xfrm>
            <a:off x="6362698" y="4114798"/>
            <a:ext cx="2032001" cy="2032001"/>
            <a:chOff x="0" y="0"/>
            <a:chExt cx="2032000" cy="2032000"/>
          </a:xfrm>
        </p:grpSpPr>
        <p:pic>
          <p:nvPicPr>
            <p:cNvPr id="109" name="Shape 10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" name="Shape 110"/>
            <p:cNvSpPr/>
            <p:nvPr/>
          </p:nvSpPr>
          <p:spPr>
            <a:xfrm>
              <a:off x="1778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11" name="Shape 111"/>
            <p:cNvSpPr/>
            <p:nvPr/>
          </p:nvSpPr>
          <p:spPr>
            <a:xfrm>
              <a:off x="177800" y="444500"/>
              <a:ext cx="1676399" cy="1415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sp>
        <p:nvSpPr>
          <p:cNvPr id="112" name="Shape 112"/>
          <p:cNvSpPr/>
          <p:nvPr/>
        </p:nvSpPr>
        <p:spPr>
          <a:xfrm>
            <a:off x="8790781" y="4114800"/>
            <a:ext cx="3236119" cy="2032000"/>
          </a:xfrm>
          <a:custGeom>
            <a:pathLst>
              <a:path extrusionOk="0" h="120000" w="120000">
                <a:moveTo>
                  <a:pt x="20633" y="0"/>
                </a:moveTo>
                <a:cubicBezTo>
                  <a:pt x="15433" y="0"/>
                  <a:pt x="11216" y="6716"/>
                  <a:pt x="11216" y="15000"/>
                </a:cubicBezTo>
                <a:lnTo>
                  <a:pt x="11216" y="28966"/>
                </a:lnTo>
                <a:lnTo>
                  <a:pt x="0" y="37572"/>
                </a:lnTo>
                <a:lnTo>
                  <a:pt x="11216" y="46172"/>
                </a:lnTo>
                <a:lnTo>
                  <a:pt x="11216" y="105000"/>
                </a:lnTo>
                <a:cubicBezTo>
                  <a:pt x="11216" y="113283"/>
                  <a:pt x="15433" y="120000"/>
                  <a:pt x="20633" y="120000"/>
                </a:cubicBezTo>
                <a:lnTo>
                  <a:pt x="110583" y="120000"/>
                </a:lnTo>
                <a:cubicBezTo>
                  <a:pt x="115783" y="120000"/>
                  <a:pt x="120000" y="113283"/>
                  <a:pt x="120000" y="105000"/>
                </a:cubicBezTo>
                <a:lnTo>
                  <a:pt x="120000" y="15000"/>
                </a:lnTo>
                <a:cubicBezTo>
                  <a:pt x="120000" y="6716"/>
                  <a:pt x="115783" y="0"/>
                  <a:pt x="110583" y="0"/>
                </a:cubicBezTo>
                <a:lnTo>
                  <a:pt x="20633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anchorCtr="0" anchor="t" bIns="279400" lIns="279400" rIns="279400" tIns="27940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Activity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Shape 11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5" name="Shape 11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16" name="Shape 116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117" name="Shape 11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Shape 118"/>
            <p:cNvSpPr/>
            <p:nvPr/>
          </p:nvSpPr>
          <p:spPr>
            <a:xfrm>
              <a:off x="88900" y="543558"/>
              <a:ext cx="1079499" cy="233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19" name="Shape 119"/>
          <p:cNvCxnSpPr/>
          <p:nvPr/>
        </p:nvCxnSpPr>
        <p:spPr>
          <a:xfrm flipH="1" rot="10800000">
            <a:off x="3911600" y="3243406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20" name="Shape 120"/>
          <p:cNvCxnSpPr/>
          <p:nvPr/>
        </p:nvCxnSpPr>
        <p:spPr>
          <a:xfrm flipH="1" rot="10800000">
            <a:off x="3911600" y="5381322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21" name="Shape 121"/>
          <p:cNvSpPr/>
          <p:nvPr/>
        </p:nvSpPr>
        <p:spPr>
          <a:xfrm>
            <a:off x="3911600" y="2989696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TIMING</a:t>
            </a:r>
          </a:p>
        </p:txBody>
      </p:sp>
      <p:sp>
        <p:nvSpPr>
          <p:cNvPr id="122" name="Shape 122"/>
          <p:cNvSpPr/>
          <p:nvPr/>
        </p:nvSpPr>
        <p:spPr>
          <a:xfrm>
            <a:off x="3911600" y="5114914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  <p:cxnSp>
        <p:nvCxnSpPr>
          <p:cNvPr id="123" name="Shape 123"/>
          <p:cNvCxnSpPr/>
          <p:nvPr/>
        </p:nvCxnSpPr>
        <p:spPr>
          <a:xfrm flipH="1" rot="10800000">
            <a:off x="3911600" y="2223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24" name="Shape 124"/>
          <p:cNvSpPr/>
          <p:nvPr/>
        </p:nvSpPr>
        <p:spPr>
          <a:xfrm>
            <a:off x="3911600" y="1969299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cxnSp>
        <p:nvCxnSpPr>
          <p:cNvPr id="125" name="Shape 125"/>
          <p:cNvCxnSpPr/>
          <p:nvPr/>
        </p:nvCxnSpPr>
        <p:spPr>
          <a:xfrm rot="10800000">
            <a:off x="3225800" y="1803658"/>
            <a:ext cx="0" cy="4430477"/>
          </a:xfrm>
          <a:prstGeom prst="straightConnector1">
            <a:avLst/>
          </a:prstGeom>
          <a:noFill/>
          <a:ln cap="flat" cmpd="sng" w="12700">
            <a:solidFill>
              <a:srgbClr val="EAEAEA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&amp;A">
    <p:bg>
      <p:bgPr>
        <a:solidFill>
          <a:srgbClr val="FFDB00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Shape 127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28" name="Shape 128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29" name="Shape 129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b="1" i="0" lang="en-US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Exit Tickets">
    <p:bg>
      <p:bgPr>
        <a:solidFill>
          <a:srgbClr val="FFAFC0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" name="Shape 13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32" name="Shape 13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33" name="Shape 133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b="1" i="0" lang="en-US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EXIT TICKETS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Activity cop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" name="Shape 13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36" name="Shape 13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37" name="Shape 137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138" name="Shape 13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Shape 139"/>
            <p:cNvSpPr/>
            <p:nvPr/>
          </p:nvSpPr>
          <p:spPr>
            <a:xfrm>
              <a:off x="88900" y="543558"/>
              <a:ext cx="1079499" cy="233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40" name="Shape 140"/>
          <p:cNvCxnSpPr/>
          <p:nvPr/>
        </p:nvCxnSpPr>
        <p:spPr>
          <a:xfrm rot="10800000">
            <a:off x="3225800" y="1803658"/>
            <a:ext cx="0" cy="4430477"/>
          </a:xfrm>
          <a:prstGeom prst="straightConnector1">
            <a:avLst/>
          </a:prstGeom>
          <a:noFill/>
          <a:ln cap="flat" cmpd="sng" w="12700">
            <a:solidFill>
              <a:srgbClr val="EAEAEA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se Study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Shape 142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3" name="Shape 143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4" name="Shape 144"/>
          <p:cNvCxnSpPr/>
          <p:nvPr/>
        </p:nvCxnSpPr>
        <p:spPr>
          <a:xfrm flipH="1" rot="10800000">
            <a:off x="86233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5" name="Shape 145"/>
          <p:cNvCxnSpPr/>
          <p:nvPr/>
        </p:nvCxnSpPr>
        <p:spPr>
          <a:xfrm flipH="1" rot="10800000">
            <a:off x="635000" y="2781141"/>
            <a:ext cx="7742696" cy="157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46" name="Shape 146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147" name="Shape 147"/>
          <p:cNvSpPr/>
          <p:nvPr/>
        </p:nvSpPr>
        <p:spPr>
          <a:xfrm>
            <a:off x="8636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  <p:sp>
        <p:nvSpPr>
          <p:cNvPr id="148" name="Shape 148"/>
          <p:cNvSpPr txBox="1"/>
          <p:nvPr>
            <p:ph idx="12" type="sldNum"/>
          </p:nvPr>
        </p:nvSpPr>
        <p:spPr>
          <a:xfrm>
            <a:off x="12014200" y="739139"/>
            <a:ext cx="345948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ntent: Full Page Image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idx="1" type="body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39700" lvl="1" marL="88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57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596900" lvl="3" marL="226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25500" lvl="4" marL="294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54100" lvl="5" marL="3797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82700" lvl="6" marL="438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11300" lvl="7" marL="4965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739900" lvl="8" marL="554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" name="Shape 151"/>
          <p:cNvSpPr txBox="1"/>
          <p:nvPr>
            <p:ph type="title"/>
          </p:nvPr>
        </p:nvSpPr>
        <p:spPr>
          <a:xfrm>
            <a:off x="635000" y="1473200"/>
            <a:ext cx="11734800" cy="1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92592"/>
              </a:lnSpc>
              <a:spcBef>
                <a:spcPts val="0"/>
              </a:spcBef>
              <a:buNone/>
              <a:defRPr sz="1800"/>
            </a:lvl2pPr>
            <a:lvl3pPr indent="457200" lvl="2" marL="0" marR="0" rtl="0" algn="l">
              <a:lnSpc>
                <a:spcPct val="92592"/>
              </a:lnSpc>
              <a:spcBef>
                <a:spcPts val="0"/>
              </a:spcBef>
              <a:buNone/>
              <a:defRPr sz="1800"/>
            </a:lvl3pPr>
            <a:lvl4pPr indent="685800" lvl="3" marL="0" marR="0" rtl="0" algn="l">
              <a:lnSpc>
                <a:spcPct val="92592"/>
              </a:lnSpc>
              <a:spcBef>
                <a:spcPts val="0"/>
              </a:spcBef>
              <a:buNone/>
              <a:defRPr sz="1800"/>
            </a:lvl4pPr>
            <a:lvl5pPr indent="914400" lvl="4" marL="0" marR="0" rtl="0" algn="l">
              <a:lnSpc>
                <a:spcPct val="92592"/>
              </a:lnSpc>
              <a:spcBef>
                <a:spcPts val="0"/>
              </a:spcBef>
              <a:buNone/>
              <a:defRPr sz="1800"/>
            </a:lvl5pPr>
            <a:lvl6pPr indent="1143000" lvl="5" marL="0" marR="0" rtl="0" algn="l">
              <a:lnSpc>
                <a:spcPct val="92592"/>
              </a:lnSpc>
              <a:spcBef>
                <a:spcPts val="0"/>
              </a:spcBef>
              <a:buNone/>
              <a:defRPr sz="1800"/>
            </a:lvl6pPr>
            <a:lvl7pPr indent="1371600" lvl="6" marL="0" marR="0" rtl="0" algn="l">
              <a:lnSpc>
                <a:spcPct val="92592"/>
              </a:lnSpc>
              <a:spcBef>
                <a:spcPts val="0"/>
              </a:spcBef>
              <a:buNone/>
              <a:defRPr sz="1800"/>
            </a:lvl7pPr>
            <a:lvl8pPr indent="1600200" lvl="7" marL="0" marR="0" rtl="0" algn="l">
              <a:lnSpc>
                <a:spcPct val="92592"/>
              </a:lnSpc>
              <a:spcBef>
                <a:spcPts val="0"/>
              </a:spcBef>
              <a:buNone/>
              <a:defRPr sz="1800"/>
            </a:lvl8pPr>
            <a:lvl9pPr indent="1828800" lvl="8" marL="0" marR="0" rtl="0" algn="l">
              <a:lnSpc>
                <a:spcPct val="92592"/>
              </a:lnSpc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52" name="Shape 152"/>
          <p:cNvSpPr txBox="1"/>
          <p:nvPr>
            <p:ph idx="12" type="sldNum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ntent: Text, 1 Column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92592"/>
              </a:lnSpc>
              <a:spcBef>
                <a:spcPts val="0"/>
              </a:spcBef>
              <a:buNone/>
              <a:defRPr sz="1800"/>
            </a:lvl2pPr>
            <a:lvl3pPr indent="457200" lvl="2" marL="0" marR="0" rtl="0" algn="l">
              <a:lnSpc>
                <a:spcPct val="92592"/>
              </a:lnSpc>
              <a:spcBef>
                <a:spcPts val="0"/>
              </a:spcBef>
              <a:buNone/>
              <a:defRPr sz="1800"/>
            </a:lvl3pPr>
            <a:lvl4pPr indent="685800" lvl="3" marL="0" marR="0" rtl="0" algn="l">
              <a:lnSpc>
                <a:spcPct val="92592"/>
              </a:lnSpc>
              <a:spcBef>
                <a:spcPts val="0"/>
              </a:spcBef>
              <a:buNone/>
              <a:defRPr sz="1800"/>
            </a:lvl4pPr>
            <a:lvl5pPr indent="914400" lvl="4" marL="0" marR="0" rtl="0" algn="l">
              <a:lnSpc>
                <a:spcPct val="92592"/>
              </a:lnSpc>
              <a:spcBef>
                <a:spcPts val="0"/>
              </a:spcBef>
              <a:buNone/>
              <a:defRPr sz="1800"/>
            </a:lvl5pPr>
            <a:lvl6pPr indent="1143000" lvl="5" marL="0" marR="0" rtl="0" algn="l">
              <a:lnSpc>
                <a:spcPct val="92592"/>
              </a:lnSpc>
              <a:spcBef>
                <a:spcPts val="0"/>
              </a:spcBef>
              <a:buNone/>
              <a:defRPr sz="1800"/>
            </a:lvl6pPr>
            <a:lvl7pPr indent="1371600" lvl="6" marL="0" marR="0" rtl="0" algn="l">
              <a:lnSpc>
                <a:spcPct val="92592"/>
              </a:lnSpc>
              <a:spcBef>
                <a:spcPts val="0"/>
              </a:spcBef>
              <a:buNone/>
              <a:defRPr sz="1800"/>
            </a:lvl7pPr>
            <a:lvl8pPr indent="1600200" lvl="7" marL="0" marR="0" rtl="0" algn="l">
              <a:lnSpc>
                <a:spcPct val="92592"/>
              </a:lnSpc>
              <a:spcBef>
                <a:spcPts val="0"/>
              </a:spcBef>
              <a:buNone/>
              <a:defRPr sz="1800"/>
            </a:lvl8pPr>
            <a:lvl9pPr indent="1828800" lvl="8" marL="0" marR="0" rtl="0" algn="l">
              <a:lnSpc>
                <a:spcPct val="92592"/>
              </a:lnSpc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6" name="Shape 16"/>
          <p:cNvSpPr txBox="1"/>
          <p:nvPr>
            <p:ph idx="1" type="body"/>
          </p:nvPr>
        </p:nvSpPr>
        <p:spPr>
          <a:xfrm>
            <a:off x="632056" y="2413000"/>
            <a:ext cx="11734801" cy="38099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66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11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57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0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65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00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365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721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ntent: IMAC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hape 1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Shape 15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56" name="Shape 15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57" name="Shape 157"/>
          <p:cNvSpPr txBox="1"/>
          <p:nvPr>
            <p:ph idx="1" type="body"/>
          </p:nvPr>
        </p:nvSpPr>
        <p:spPr>
          <a:xfrm>
            <a:off x="3606800" y="1803400"/>
            <a:ext cx="5829298" cy="3289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39700" lvl="1" marL="88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57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596900" lvl="3" marL="226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25500" lvl="4" marL="294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54100" lvl="5" marL="3797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82700" lvl="6" marL="438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11300" lvl="7" marL="4965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739900" lvl="8" marL="554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Shape 158"/>
          <p:cNvSpPr txBox="1"/>
          <p:nvPr>
            <p:ph idx="12" type="sldNum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ntent: MAC Book Pro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hape 1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94791" y="1556145"/>
            <a:ext cx="7328694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" name="Shape 16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2" name="Shape 16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3" name="Shape 163"/>
          <p:cNvSpPr txBox="1"/>
          <p:nvPr>
            <p:ph idx="1" type="body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39700" lvl="1" marL="88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57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596900" lvl="3" marL="226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25500" lvl="4" marL="294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54100" lvl="5" marL="3797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82700" lvl="6" marL="438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11300" lvl="7" marL="4965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739900" lvl="8" marL="554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Shape 164"/>
          <p:cNvSpPr txBox="1"/>
          <p:nvPr>
            <p:ph idx="12" type="sldNum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ntent: IPad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36900" y="1511300"/>
            <a:ext cx="6845299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Shape 167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8" name="Shape 168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9" name="Shape 169"/>
          <p:cNvSpPr txBox="1"/>
          <p:nvPr>
            <p:ph idx="1" type="body"/>
          </p:nvPr>
        </p:nvSpPr>
        <p:spPr>
          <a:xfrm>
            <a:off x="3822700" y="2095500"/>
            <a:ext cx="5435598" cy="40893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39700" lvl="1" marL="88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57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596900" lvl="3" marL="226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25500" lvl="4" marL="294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54100" lvl="5" marL="3797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82700" lvl="6" marL="438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11300" lvl="7" marL="4965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739900" lvl="8" marL="554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Shape 170"/>
          <p:cNvSpPr txBox="1"/>
          <p:nvPr>
            <p:ph idx="12" type="sldNum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ntent: Smart Phones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hape 1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6000" y="1313654"/>
            <a:ext cx="4043866" cy="605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3600" y="1371600"/>
            <a:ext cx="3695698" cy="551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9000" y="1358900"/>
            <a:ext cx="2984500" cy="5459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Shape 17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76" name="Shape 17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77" name="Shape 177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78" name="Shape 178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39700" lvl="1" marL="88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57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596900" lvl="3" marL="226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25500" lvl="4" marL="294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54100" lvl="5" marL="3797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82700" lvl="6" marL="438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11300" lvl="7" marL="4965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739900" lvl="8" marL="554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" name="Shape 180"/>
          <p:cNvSpPr txBox="1"/>
          <p:nvPr>
            <p:ph idx="12" type="sldNum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Discussion">
    <p:bg>
      <p:bgPr>
        <a:solidFill>
          <a:srgbClr val="000000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2" name="Shape 182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83" name="Shape 183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84" name="Shape 184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b="1" i="0" lang="en-US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 TIME</a:t>
            </a:r>
          </a:p>
        </p:txBody>
      </p:sp>
      <p:sp>
        <p:nvSpPr>
          <p:cNvPr id="185" name="Shape 185"/>
          <p:cNvSpPr txBox="1"/>
          <p:nvPr>
            <p:ph idx="12" type="sldNum"/>
          </p:nvPr>
        </p:nvSpPr>
        <p:spPr>
          <a:xfrm>
            <a:off x="12030450" y="739139"/>
            <a:ext cx="345948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ull Image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7" name="Shape 187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8" name="Shape 188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ed Text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0" name="Shape 19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1" name="Shape 19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ed Text w/ Source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3" name="Shape 19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4" name="Shape 19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Non-Bulleted Text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6" name="Shape 19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7" name="Shape 19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Divider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9" name="Shape 199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00" name="Shape 200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hapter">
    <p:bg>
      <p:bgPr>
        <a:solidFill>
          <a:srgbClr val="1EC9C6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hape 1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9" name="Shape 1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 Slide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Slide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650026" y="290998"/>
            <a:ext cx="117039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6975" lIns="126975" rIns="126975" tIns="1269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2pPr>
            <a:lvl3pPr indent="0" lvl="2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3pPr>
            <a:lvl4pPr indent="0" lvl="3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4pPr>
            <a:lvl5pPr indent="0" lvl="4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5pPr>
            <a:lvl6pPr indent="0" lvl="5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6pPr>
            <a:lvl7pPr indent="0" lvl="6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7pPr>
            <a:lvl8pPr indent="0" lvl="7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8pPr>
            <a:lvl9pPr indent="0" lvl="8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9pPr>
          </a:lstStyle>
          <a:p/>
        </p:txBody>
      </p:sp>
      <p:sp>
        <p:nvSpPr>
          <p:cNvPr id="209" name="Shape 209"/>
          <p:cNvSpPr txBox="1"/>
          <p:nvPr>
            <p:ph idx="1" type="subTitle"/>
          </p:nvPr>
        </p:nvSpPr>
        <p:spPr>
          <a:xfrm>
            <a:off x="650026" y="1708500"/>
            <a:ext cx="11703900" cy="42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6975" lIns="126975" rIns="126975" tIns="1269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63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27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90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17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44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50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, Content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650026" y="290998"/>
            <a:ext cx="117039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6975" lIns="126975" rIns="126975" tIns="1269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2pPr>
            <a:lvl3pPr indent="0" lvl="2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3pPr>
            <a:lvl4pPr indent="0" lvl="3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4pPr>
            <a:lvl5pPr indent="0" lvl="4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5pPr>
            <a:lvl6pPr indent="0" lvl="5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6pPr>
            <a:lvl7pPr indent="0" lvl="6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7pPr>
            <a:lvl8pPr indent="0" lvl="7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8pPr>
            <a:lvl9pPr indent="0" lvl="8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9pPr>
          </a:lstStyle>
          <a:p/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50026" y="1708500"/>
            <a:ext cx="11703900" cy="42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6975" lIns="126975" rIns="126975" tIns="1269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63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27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90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17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44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50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itle, 2 Conten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650026" y="290998"/>
            <a:ext cx="117039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6975" lIns="126975" rIns="126975" tIns="1269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2pPr>
            <a:lvl3pPr indent="0" lvl="2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3pPr>
            <a:lvl4pPr indent="0" lvl="3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4pPr>
            <a:lvl5pPr indent="0" lvl="4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5pPr>
            <a:lvl6pPr indent="0" lvl="5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6pPr>
            <a:lvl7pPr indent="0" lvl="6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7pPr>
            <a:lvl8pPr indent="0" lvl="7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8pPr>
            <a:lvl9pPr indent="0" lvl="8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9pPr>
          </a:lstStyle>
          <a:p/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50026" y="1708500"/>
            <a:ext cx="5711100" cy="42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6975" lIns="126975" rIns="126975" tIns="1269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63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27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90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17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44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50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" name="Shape 216"/>
          <p:cNvSpPr txBox="1"/>
          <p:nvPr>
            <p:ph idx="2" type="body"/>
          </p:nvPr>
        </p:nvSpPr>
        <p:spPr>
          <a:xfrm>
            <a:off x="6647269" y="1708500"/>
            <a:ext cx="5711100" cy="42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6975" lIns="126975" rIns="126975" tIns="1269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63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27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90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17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44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50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650026" y="290998"/>
            <a:ext cx="117039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6975" lIns="126975" rIns="126975" tIns="1269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2pPr>
            <a:lvl3pPr indent="0" lvl="2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3pPr>
            <a:lvl4pPr indent="0" lvl="3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4pPr>
            <a:lvl5pPr indent="0" lvl="4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5pPr>
            <a:lvl6pPr indent="0" lvl="5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6pPr>
            <a:lvl7pPr indent="0" lvl="6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7pPr>
            <a:lvl8pPr indent="0" lvl="7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8pPr>
            <a:lvl9pPr indent="0" lvl="8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Only">
  <p:cSld name="Centered Text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idx="1" type="subTitle"/>
          </p:nvPr>
        </p:nvSpPr>
        <p:spPr>
          <a:xfrm>
            <a:off x="650026" y="290998"/>
            <a:ext cx="11703900" cy="56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6975" lIns="126975" rIns="126975" tIns="1269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63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27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90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17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44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50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AndObj">
  <p:cSld name="Title, 2 Content and Content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650026" y="290998"/>
            <a:ext cx="117039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6975" lIns="126975" rIns="126975" tIns="1269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2pPr>
            <a:lvl3pPr indent="0" lvl="2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3pPr>
            <a:lvl4pPr indent="0" lvl="3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4pPr>
            <a:lvl5pPr indent="0" lvl="4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5pPr>
            <a:lvl6pPr indent="0" lvl="5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6pPr>
            <a:lvl7pPr indent="0" lvl="6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7pPr>
            <a:lvl8pPr indent="0" lvl="7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8pPr>
            <a:lvl9pPr indent="0" lvl="8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9pPr>
          </a:lstStyle>
          <a:p/>
        </p:txBody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50026" y="1708500"/>
            <a:ext cx="5711100" cy="20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6975" lIns="126975" rIns="126975" tIns="1269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63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27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90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17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44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50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Shape 224"/>
          <p:cNvSpPr txBox="1"/>
          <p:nvPr>
            <p:ph idx="2" type="body"/>
          </p:nvPr>
        </p:nvSpPr>
        <p:spPr>
          <a:xfrm>
            <a:off x="650026" y="3920498"/>
            <a:ext cx="5711100" cy="20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6975" lIns="126975" rIns="126975" tIns="1269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63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27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90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17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44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50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" name="Shape 225"/>
          <p:cNvSpPr txBox="1"/>
          <p:nvPr>
            <p:ph idx="3" type="body"/>
          </p:nvPr>
        </p:nvSpPr>
        <p:spPr>
          <a:xfrm>
            <a:off x="6647269" y="1708500"/>
            <a:ext cx="5711100" cy="42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6975" lIns="126975" rIns="126975" tIns="1269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63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27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90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17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44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50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AndTwoObj">
  <p:cSld name="Title Content and 2 Content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650026" y="290998"/>
            <a:ext cx="117039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6975" lIns="126975" rIns="126975" tIns="1269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2pPr>
            <a:lvl3pPr indent="0" lvl="2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3pPr>
            <a:lvl4pPr indent="0" lvl="3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4pPr>
            <a:lvl5pPr indent="0" lvl="4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5pPr>
            <a:lvl6pPr indent="0" lvl="5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6pPr>
            <a:lvl7pPr indent="0" lvl="6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7pPr>
            <a:lvl8pPr indent="0" lvl="7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8pPr>
            <a:lvl9pPr indent="0" lvl="8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9pPr>
          </a:lstStyle>
          <a:p/>
        </p:txBody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50026" y="1708500"/>
            <a:ext cx="5711100" cy="42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6975" lIns="126975" rIns="126975" tIns="1269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63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27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90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17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44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50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Shape 229"/>
          <p:cNvSpPr txBox="1"/>
          <p:nvPr>
            <p:ph idx="2" type="body"/>
          </p:nvPr>
        </p:nvSpPr>
        <p:spPr>
          <a:xfrm>
            <a:off x="6647269" y="1708500"/>
            <a:ext cx="5711100" cy="20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6975" lIns="126975" rIns="126975" tIns="1269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63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27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90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17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44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50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Shape 230"/>
          <p:cNvSpPr txBox="1"/>
          <p:nvPr>
            <p:ph idx="3" type="body"/>
          </p:nvPr>
        </p:nvSpPr>
        <p:spPr>
          <a:xfrm>
            <a:off x="6647269" y="3920498"/>
            <a:ext cx="5711100" cy="20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6975" lIns="126975" rIns="126975" tIns="1269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63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27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90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17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44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50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OverTx">
  <p:cSld name="Title, 2 Content over Content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650026" y="290998"/>
            <a:ext cx="117039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6975" lIns="126975" rIns="126975" tIns="1269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2pPr>
            <a:lvl3pPr indent="0" lvl="2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3pPr>
            <a:lvl4pPr indent="0" lvl="3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4pPr>
            <a:lvl5pPr indent="0" lvl="4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5pPr>
            <a:lvl6pPr indent="0" lvl="5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6pPr>
            <a:lvl7pPr indent="0" lvl="6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7pPr>
            <a:lvl8pPr indent="0" lvl="7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8pPr>
            <a:lvl9pPr indent="0" lvl="8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9pPr>
          </a:lstStyle>
          <a:p/>
        </p:txBody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50026" y="1708500"/>
            <a:ext cx="5711100" cy="20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6975" lIns="126975" rIns="126975" tIns="1269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63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27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90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17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44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50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Shape 234"/>
          <p:cNvSpPr txBox="1"/>
          <p:nvPr>
            <p:ph idx="2" type="body"/>
          </p:nvPr>
        </p:nvSpPr>
        <p:spPr>
          <a:xfrm>
            <a:off x="6647269" y="1708500"/>
            <a:ext cx="5711100" cy="20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6975" lIns="126975" rIns="126975" tIns="1269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63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27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90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17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44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50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Shape 235"/>
          <p:cNvSpPr txBox="1"/>
          <p:nvPr>
            <p:ph idx="3" type="body"/>
          </p:nvPr>
        </p:nvSpPr>
        <p:spPr>
          <a:xfrm>
            <a:off x="650026" y="3920498"/>
            <a:ext cx="11703900" cy="20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6975" lIns="126975" rIns="126975" tIns="1269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63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27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90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17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44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50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OverTx">
  <p:cSld name="Title, Content over Conten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650026" y="290998"/>
            <a:ext cx="117039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6975" lIns="126975" rIns="126975" tIns="1269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2pPr>
            <a:lvl3pPr indent="0" lvl="2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3pPr>
            <a:lvl4pPr indent="0" lvl="3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4pPr>
            <a:lvl5pPr indent="0" lvl="4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5pPr>
            <a:lvl6pPr indent="0" lvl="5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6pPr>
            <a:lvl7pPr indent="0" lvl="6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7pPr>
            <a:lvl8pPr indent="0" lvl="7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8pPr>
            <a:lvl9pPr indent="0" lvl="8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9pPr>
          </a:lstStyle>
          <a:p/>
        </p:txBody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50026" y="1708500"/>
            <a:ext cx="11703900" cy="20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6975" lIns="126975" rIns="126975" tIns="1269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63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27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90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17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44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50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Shape 239"/>
          <p:cNvSpPr txBox="1"/>
          <p:nvPr>
            <p:ph idx="2" type="body"/>
          </p:nvPr>
        </p:nvSpPr>
        <p:spPr>
          <a:xfrm>
            <a:off x="650026" y="3920498"/>
            <a:ext cx="11703900" cy="20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6975" lIns="126975" rIns="126975" tIns="1269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63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27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90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17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44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50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Divder Rev">
    <p:bg>
      <p:bgPr>
        <a:solidFill>
          <a:srgbClr val="000000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hape 2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2" name="Shape 2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fourObj">
  <p:cSld name="Title, 4 Content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650026" y="290998"/>
            <a:ext cx="117039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6975" lIns="126975" rIns="126975" tIns="1269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2pPr>
            <a:lvl3pPr indent="0" lvl="2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3pPr>
            <a:lvl4pPr indent="0" lvl="3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4pPr>
            <a:lvl5pPr indent="0" lvl="4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5pPr>
            <a:lvl6pPr indent="0" lvl="5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6pPr>
            <a:lvl7pPr indent="0" lvl="6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7pPr>
            <a:lvl8pPr indent="0" lvl="7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8pPr>
            <a:lvl9pPr indent="0" lvl="8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9pPr>
          </a:lstStyle>
          <a:p/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50026" y="1708500"/>
            <a:ext cx="5711100" cy="20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6975" lIns="126975" rIns="126975" tIns="1269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63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27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90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17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44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50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3" name="Shape 243"/>
          <p:cNvSpPr txBox="1"/>
          <p:nvPr>
            <p:ph idx="2" type="body"/>
          </p:nvPr>
        </p:nvSpPr>
        <p:spPr>
          <a:xfrm>
            <a:off x="6647269" y="1708500"/>
            <a:ext cx="5711100" cy="20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6975" lIns="126975" rIns="126975" tIns="1269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63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27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90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17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44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50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Shape 244"/>
          <p:cNvSpPr txBox="1"/>
          <p:nvPr>
            <p:ph idx="3" type="body"/>
          </p:nvPr>
        </p:nvSpPr>
        <p:spPr>
          <a:xfrm>
            <a:off x="6647269" y="3920498"/>
            <a:ext cx="5711100" cy="20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6975" lIns="126975" rIns="126975" tIns="1269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63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27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90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17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44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50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Shape 245"/>
          <p:cNvSpPr txBox="1"/>
          <p:nvPr>
            <p:ph idx="4" type="body"/>
          </p:nvPr>
        </p:nvSpPr>
        <p:spPr>
          <a:xfrm>
            <a:off x="650026" y="3920498"/>
            <a:ext cx="5711100" cy="20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6975" lIns="126975" rIns="126975" tIns="1269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63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27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90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17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44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50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6 Content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650026" y="290998"/>
            <a:ext cx="117039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6975" lIns="126975" rIns="126975" tIns="1269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2pPr>
            <a:lvl3pPr indent="0" lvl="2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3pPr>
            <a:lvl4pPr indent="0" lvl="3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4pPr>
            <a:lvl5pPr indent="0" lvl="4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5pPr>
            <a:lvl6pPr indent="0" lvl="5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6pPr>
            <a:lvl7pPr indent="0" lvl="6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7pPr>
            <a:lvl8pPr indent="0" lvl="7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8pPr>
            <a:lvl9pPr indent="0" lvl="8" marL="0" marR="0" rtl="0" algn="l">
              <a:spcBef>
                <a:spcPts val="0"/>
              </a:spcBef>
              <a:buFont typeface="Arial"/>
              <a:buNone/>
              <a:defRPr b="0" i="0" sz="2500" u="none" cap="none" strike="noStrike"/>
            </a:lvl9pPr>
          </a:lstStyle>
          <a:p/>
        </p:txBody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50026" y="1708500"/>
            <a:ext cx="3768000" cy="20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6975" lIns="126975" rIns="126975" tIns="1269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63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27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90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17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44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50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" name="Shape 249"/>
          <p:cNvSpPr txBox="1"/>
          <p:nvPr>
            <p:ph idx="2" type="body"/>
          </p:nvPr>
        </p:nvSpPr>
        <p:spPr>
          <a:xfrm>
            <a:off x="4607186" y="1708500"/>
            <a:ext cx="3768000" cy="20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6975" lIns="126975" rIns="126975" tIns="1269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63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27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90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17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44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50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Shape 250"/>
          <p:cNvSpPr txBox="1"/>
          <p:nvPr>
            <p:ph idx="3" type="body"/>
          </p:nvPr>
        </p:nvSpPr>
        <p:spPr>
          <a:xfrm>
            <a:off x="8564348" y="1708500"/>
            <a:ext cx="3768000" cy="20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6975" lIns="126975" rIns="126975" tIns="1269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63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27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90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17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44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50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1" name="Shape 251"/>
          <p:cNvSpPr txBox="1"/>
          <p:nvPr>
            <p:ph idx="4" type="body"/>
          </p:nvPr>
        </p:nvSpPr>
        <p:spPr>
          <a:xfrm>
            <a:off x="8564348" y="3920498"/>
            <a:ext cx="3768000" cy="20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6975" lIns="126975" rIns="126975" tIns="1269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63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27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90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17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44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50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2" name="Shape 252"/>
          <p:cNvSpPr txBox="1"/>
          <p:nvPr>
            <p:ph idx="5" type="body"/>
          </p:nvPr>
        </p:nvSpPr>
        <p:spPr>
          <a:xfrm>
            <a:off x="4607186" y="3920498"/>
            <a:ext cx="3768000" cy="20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6975" lIns="126975" rIns="126975" tIns="1269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63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27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90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17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44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50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Shape 253"/>
          <p:cNvSpPr txBox="1"/>
          <p:nvPr>
            <p:ph idx="6" type="body"/>
          </p:nvPr>
        </p:nvSpPr>
        <p:spPr>
          <a:xfrm>
            <a:off x="650026" y="3920498"/>
            <a:ext cx="3768000" cy="20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6975" lIns="126975" rIns="126975" tIns="1269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63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27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90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17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44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50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ntent: Full Page Imag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idx="1" type="body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39700" lvl="1" marL="88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57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596900" lvl="3" marL="226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25500" lvl="4" marL="294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54100" lvl="5" marL="3797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82700" lvl="6" marL="438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11300" lvl="7" marL="4965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739900" lvl="8" marL="554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Shape 25"/>
          <p:cNvSpPr txBox="1"/>
          <p:nvPr>
            <p:ph type="title"/>
          </p:nvPr>
        </p:nvSpPr>
        <p:spPr>
          <a:xfrm>
            <a:off x="635000" y="1473200"/>
            <a:ext cx="11734800" cy="1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92592"/>
              </a:lnSpc>
              <a:spcBef>
                <a:spcPts val="0"/>
              </a:spcBef>
              <a:buNone/>
              <a:defRPr sz="1800"/>
            </a:lvl2pPr>
            <a:lvl3pPr indent="457200" lvl="2" marL="0" marR="0" rtl="0" algn="l">
              <a:lnSpc>
                <a:spcPct val="92592"/>
              </a:lnSpc>
              <a:spcBef>
                <a:spcPts val="0"/>
              </a:spcBef>
              <a:buNone/>
              <a:defRPr sz="1800"/>
            </a:lvl3pPr>
            <a:lvl4pPr indent="685800" lvl="3" marL="0" marR="0" rtl="0" algn="l">
              <a:lnSpc>
                <a:spcPct val="92592"/>
              </a:lnSpc>
              <a:spcBef>
                <a:spcPts val="0"/>
              </a:spcBef>
              <a:buNone/>
              <a:defRPr sz="1800"/>
            </a:lvl4pPr>
            <a:lvl5pPr indent="914400" lvl="4" marL="0" marR="0" rtl="0" algn="l">
              <a:lnSpc>
                <a:spcPct val="92592"/>
              </a:lnSpc>
              <a:spcBef>
                <a:spcPts val="0"/>
              </a:spcBef>
              <a:buNone/>
              <a:defRPr sz="1800"/>
            </a:lvl5pPr>
            <a:lvl6pPr indent="1143000" lvl="5" marL="0" marR="0" rtl="0" algn="l">
              <a:lnSpc>
                <a:spcPct val="92592"/>
              </a:lnSpc>
              <a:spcBef>
                <a:spcPts val="0"/>
              </a:spcBef>
              <a:buNone/>
              <a:defRPr sz="1800"/>
            </a:lvl6pPr>
            <a:lvl7pPr indent="1371600" lvl="6" marL="0" marR="0" rtl="0" algn="l">
              <a:lnSpc>
                <a:spcPct val="92592"/>
              </a:lnSpc>
              <a:spcBef>
                <a:spcPts val="0"/>
              </a:spcBef>
              <a:buNone/>
              <a:defRPr sz="1800"/>
            </a:lvl7pPr>
            <a:lvl8pPr indent="1600200" lvl="7" marL="0" marR="0" rtl="0" algn="l">
              <a:lnSpc>
                <a:spcPct val="92592"/>
              </a:lnSpc>
              <a:spcBef>
                <a:spcPts val="0"/>
              </a:spcBef>
              <a:buNone/>
              <a:defRPr sz="1800"/>
            </a:lvl8pPr>
            <a:lvl9pPr indent="1828800" lvl="8" marL="0" marR="0" rtl="0" algn="l">
              <a:lnSpc>
                <a:spcPct val="92592"/>
              </a:lnSpc>
              <a:spcBef>
                <a:spcPts val="0"/>
              </a:spcBef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Exercis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hape 27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8" name="Shape 28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9" name="Shape 29"/>
          <p:cNvCxnSpPr/>
          <p:nvPr/>
        </p:nvCxnSpPr>
        <p:spPr>
          <a:xfrm flipH="1" rot="10800000">
            <a:off x="6350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0" name="Shape 30"/>
          <p:cNvCxnSpPr/>
          <p:nvPr/>
        </p:nvCxnSpPr>
        <p:spPr>
          <a:xfrm flipH="1" rot="10800000">
            <a:off x="4622800" y="2781141"/>
            <a:ext cx="7742696" cy="157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1" name="Shape 31"/>
          <p:cNvCxnSpPr/>
          <p:nvPr/>
        </p:nvCxnSpPr>
        <p:spPr>
          <a:xfrm flipH="1" rot="10800000">
            <a:off x="635000" y="5752808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2" name="Shape 32"/>
          <p:cNvCxnSpPr/>
          <p:nvPr/>
        </p:nvCxnSpPr>
        <p:spPr>
          <a:xfrm>
            <a:off x="4635500" y="5753100"/>
            <a:ext cx="7731807" cy="17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3" name="Shape 33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sp>
        <p:nvSpPr>
          <p:cNvPr id="34" name="Shape 34"/>
          <p:cNvSpPr/>
          <p:nvPr/>
        </p:nvSpPr>
        <p:spPr>
          <a:xfrm>
            <a:off x="46355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</a:p>
        </p:txBody>
      </p:sp>
      <p:sp>
        <p:nvSpPr>
          <p:cNvPr id="35" name="Shape 35"/>
          <p:cNvSpPr/>
          <p:nvPr/>
        </p:nvSpPr>
        <p:spPr>
          <a:xfrm>
            <a:off x="4635500" y="5359400"/>
            <a:ext cx="7746999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36" name="Shape 36"/>
          <p:cNvSpPr/>
          <p:nvPr/>
        </p:nvSpPr>
        <p:spPr>
          <a:xfrm>
            <a:off x="635000" y="53594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se Stud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hape 3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9" name="Shape 3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0" name="Shape 40"/>
          <p:cNvCxnSpPr/>
          <p:nvPr/>
        </p:nvCxnSpPr>
        <p:spPr>
          <a:xfrm flipH="1" rot="10800000">
            <a:off x="86233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1" name="Shape 41"/>
          <p:cNvCxnSpPr/>
          <p:nvPr/>
        </p:nvCxnSpPr>
        <p:spPr>
          <a:xfrm flipH="1" rot="10800000">
            <a:off x="635000" y="2781141"/>
            <a:ext cx="7742696" cy="157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2" name="Shape 42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43" name="Shape 43"/>
          <p:cNvSpPr/>
          <p:nvPr/>
        </p:nvSpPr>
        <p:spPr>
          <a:xfrm>
            <a:off x="8636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ntent: IMAC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Shape 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Shape 4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7" name="Shape 4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8" name="Shape 48"/>
          <p:cNvSpPr txBox="1"/>
          <p:nvPr>
            <p:ph idx="1" type="body"/>
          </p:nvPr>
        </p:nvSpPr>
        <p:spPr>
          <a:xfrm>
            <a:off x="3606800" y="1803400"/>
            <a:ext cx="5829298" cy="3289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39700" lvl="1" marL="88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57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596900" lvl="3" marL="226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25500" lvl="4" marL="294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54100" lvl="5" marL="3797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82700" lvl="6" marL="438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11300" lvl="7" marL="4965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739900" lvl="8" marL="554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ntent: MAC Book Pro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Shape 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94791" y="1556145"/>
            <a:ext cx="7328694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" name="Shape 5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2" name="Shape 5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3" name="Shape 53"/>
          <p:cNvSpPr txBox="1"/>
          <p:nvPr>
            <p:ph idx="1" type="body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39700" lvl="1" marL="88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57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596900" lvl="3" marL="226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25500" lvl="4" marL="294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54100" lvl="5" marL="3797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82700" lvl="6" marL="438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11300" lvl="7" marL="4965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739900" lvl="8" marL="554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hape 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" name="Shape 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" name="Shape 8"/>
          <p:cNvSpPr txBox="1"/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92592"/>
              </a:lnSpc>
              <a:spcBef>
                <a:spcPts val="0"/>
              </a:spcBef>
              <a:buNone/>
              <a:defRPr sz="1800"/>
            </a:lvl2pPr>
            <a:lvl3pPr indent="457200" lvl="2" marL="0" marR="0" rtl="0" algn="l">
              <a:lnSpc>
                <a:spcPct val="92592"/>
              </a:lnSpc>
              <a:spcBef>
                <a:spcPts val="0"/>
              </a:spcBef>
              <a:buNone/>
              <a:defRPr sz="1800"/>
            </a:lvl3pPr>
            <a:lvl4pPr indent="685800" lvl="3" marL="0" marR="0" rtl="0" algn="l">
              <a:lnSpc>
                <a:spcPct val="92592"/>
              </a:lnSpc>
              <a:spcBef>
                <a:spcPts val="0"/>
              </a:spcBef>
              <a:buNone/>
              <a:defRPr sz="1800"/>
            </a:lvl4pPr>
            <a:lvl5pPr indent="914400" lvl="4" marL="0" marR="0" rtl="0" algn="l">
              <a:lnSpc>
                <a:spcPct val="92592"/>
              </a:lnSpc>
              <a:spcBef>
                <a:spcPts val="0"/>
              </a:spcBef>
              <a:buNone/>
              <a:defRPr sz="1800"/>
            </a:lvl5pPr>
            <a:lvl6pPr indent="1143000" lvl="5" marL="0" marR="0" rtl="0" algn="l">
              <a:lnSpc>
                <a:spcPct val="92592"/>
              </a:lnSpc>
              <a:spcBef>
                <a:spcPts val="0"/>
              </a:spcBef>
              <a:buNone/>
              <a:defRPr sz="1800"/>
            </a:lvl6pPr>
            <a:lvl7pPr indent="1371600" lvl="6" marL="0" marR="0" rtl="0" algn="l">
              <a:lnSpc>
                <a:spcPct val="92592"/>
              </a:lnSpc>
              <a:spcBef>
                <a:spcPts val="0"/>
              </a:spcBef>
              <a:buNone/>
              <a:defRPr sz="1800"/>
            </a:lvl7pPr>
            <a:lvl8pPr indent="1600200" lvl="7" marL="0" marR="0" rtl="0" algn="l">
              <a:lnSpc>
                <a:spcPct val="92592"/>
              </a:lnSpc>
              <a:spcBef>
                <a:spcPts val="0"/>
              </a:spcBef>
              <a:buNone/>
              <a:defRPr sz="1800"/>
            </a:lvl8pPr>
            <a:lvl9pPr indent="1828800" lvl="8" marL="0" marR="0" rtl="0" algn="l">
              <a:lnSpc>
                <a:spcPct val="92592"/>
              </a:lnSpc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9" name="Shape 9"/>
          <p:cNvSpPr txBox="1"/>
          <p:nvPr>
            <p:ph idx="1" type="body"/>
          </p:nvPr>
        </p:nvSpPr>
        <p:spPr>
          <a:xfrm>
            <a:off x="632056" y="2413000"/>
            <a:ext cx="11734801" cy="38099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66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11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574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032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6543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009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3655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7211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/>
        </p:nvSpPr>
        <p:spPr>
          <a:xfrm>
            <a:off x="635025" y="635000"/>
            <a:ext cx="11733300" cy="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3" name="Shape 203"/>
          <p:cNvSpPr/>
          <p:nvPr/>
        </p:nvSpPr>
        <p:spPr>
          <a:xfrm>
            <a:off x="635025" y="1218998"/>
            <a:ext cx="11733300" cy="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4" name="Shape 204"/>
          <p:cNvSpPr txBox="1"/>
          <p:nvPr>
            <p:ph type="title"/>
          </p:nvPr>
        </p:nvSpPr>
        <p:spPr>
          <a:xfrm>
            <a:off x="650026" y="290998"/>
            <a:ext cx="117039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6975" lIns="126975" rIns="126975" tIns="1269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6000"/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SzPct val="76000"/>
              <a:buFont typeface="Arial"/>
              <a:buNone/>
              <a:defRPr b="0" i="0" sz="2500" u="none" cap="none" strike="noStrike"/>
            </a:lvl2pPr>
            <a:lvl3pPr indent="0" lvl="2" marL="0" marR="0" rtl="0" algn="l">
              <a:spcBef>
                <a:spcPts val="0"/>
              </a:spcBef>
              <a:buSzPct val="76000"/>
              <a:buFont typeface="Arial"/>
              <a:buNone/>
              <a:defRPr b="0" i="0" sz="2500" u="none" cap="none" strike="noStrike"/>
            </a:lvl3pPr>
            <a:lvl4pPr indent="0" lvl="3" marL="0" marR="0" rtl="0" algn="l">
              <a:spcBef>
                <a:spcPts val="0"/>
              </a:spcBef>
              <a:buSzPct val="76000"/>
              <a:buFont typeface="Arial"/>
              <a:buNone/>
              <a:defRPr b="0" i="0" sz="2500" u="none" cap="none" strike="noStrike"/>
            </a:lvl4pPr>
            <a:lvl5pPr indent="0" lvl="4" marL="0" marR="0" rtl="0" algn="l">
              <a:spcBef>
                <a:spcPts val="0"/>
              </a:spcBef>
              <a:buSzPct val="76000"/>
              <a:buFont typeface="Arial"/>
              <a:buNone/>
              <a:defRPr b="0" i="0" sz="2500" u="none" cap="none" strike="noStrike"/>
            </a:lvl5pPr>
            <a:lvl6pPr indent="0" lvl="5" marL="0" marR="0" rtl="0" algn="l">
              <a:spcBef>
                <a:spcPts val="0"/>
              </a:spcBef>
              <a:buSzPct val="76000"/>
              <a:buFont typeface="Arial"/>
              <a:buNone/>
              <a:defRPr b="0" i="0" sz="2500" u="none" cap="none" strike="noStrike"/>
            </a:lvl6pPr>
            <a:lvl7pPr indent="0" lvl="6" marL="0" marR="0" rtl="0" algn="l">
              <a:spcBef>
                <a:spcPts val="0"/>
              </a:spcBef>
              <a:buSzPct val="76000"/>
              <a:buFont typeface="Arial"/>
              <a:buNone/>
              <a:defRPr b="0" i="0" sz="2500" u="none" cap="none" strike="noStrike"/>
            </a:lvl7pPr>
            <a:lvl8pPr indent="0" lvl="7" marL="0" marR="0" rtl="0" algn="l">
              <a:spcBef>
                <a:spcPts val="0"/>
              </a:spcBef>
              <a:buSzPct val="76000"/>
              <a:buFont typeface="Arial"/>
              <a:buNone/>
              <a:defRPr b="0" i="0" sz="2500" u="none" cap="none" strike="noStrike"/>
            </a:lvl8pPr>
            <a:lvl9pPr indent="0" lvl="8" marL="0" marR="0" rtl="0" algn="l">
              <a:spcBef>
                <a:spcPts val="0"/>
              </a:spcBef>
              <a:buSzPct val="76000"/>
              <a:buFont typeface="Arial"/>
              <a:buNone/>
              <a:defRPr b="0" i="0" sz="2500" u="none" cap="none" strike="noStrike"/>
            </a:lvl9pPr>
          </a:lstStyle>
          <a:p/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50026" y="1708500"/>
            <a:ext cx="11703900" cy="42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6975" lIns="126975" rIns="126975" tIns="1269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6000"/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63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6000"/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27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6000"/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90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6000"/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6000"/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17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6000"/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6000"/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44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6000"/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50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6000"/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32.png"/><Relationship Id="rId6" Type="http://schemas.openxmlformats.org/officeDocument/2006/relationships/image" Target="../media/image28.png"/><Relationship Id="rId7" Type="http://schemas.openxmlformats.org/officeDocument/2006/relationships/image" Target="../media/image30.png"/><Relationship Id="rId8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image" Target="../media/image4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Relationship Id="rId4" Type="http://schemas.openxmlformats.org/officeDocument/2006/relationships/image" Target="../media/image47.png"/><Relationship Id="rId5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jpg"/><Relationship Id="rId4" Type="http://schemas.openxmlformats.org/officeDocument/2006/relationships/image" Target="../media/image48.jpg"/><Relationship Id="rId5" Type="http://schemas.openxmlformats.org/officeDocument/2006/relationships/image" Target="../media/image44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Relationship Id="rId4" Type="http://schemas.openxmlformats.org/officeDocument/2006/relationships/hyperlink" Target="http://opendatadc.org/dataset/wmata-disruption-report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/>
        </p:nvSpPr>
        <p:spPr>
          <a:xfrm>
            <a:off x="635000" y="1574800"/>
            <a:ext cx="11734800" cy="3721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Oswald"/>
              <a:buNone/>
            </a:pPr>
            <a:r>
              <a:rPr b="1" i="0" lang="en-US" sz="96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STATISTICS FUNDAMENTALS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idx="1" type="body"/>
          </p:nvPr>
        </p:nvSpPr>
        <p:spPr>
          <a:xfrm>
            <a:off x="635006" y="1292775"/>
            <a:ext cx="11734800" cy="380999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59357" l="-1504" r="-1608" t="0"/>
            </a:stretch>
          </a:blip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sp>
        <p:nvSpPr>
          <p:cNvPr id="316" name="Shape 316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MEDIAN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idx="1" type="body"/>
          </p:nvPr>
        </p:nvSpPr>
        <p:spPr>
          <a:xfrm>
            <a:off x="635006" y="1292775"/>
            <a:ext cx="11734800" cy="380999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6157" l="-1504" r="-1608" t="0"/>
            </a:stretch>
          </a:blip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sp>
        <p:nvSpPr>
          <p:cNvPr id="322" name="Shape 32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MODE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>
            <p:ph idx="1" type="body"/>
          </p:nvPr>
        </p:nvSpPr>
        <p:spPr>
          <a:xfrm>
            <a:off x="635006" y="1292775"/>
            <a:ext cx="11734800" cy="380999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49756" l="-1504" r="-1608" t="0"/>
            </a:stretch>
          </a:blip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sp>
        <p:nvSpPr>
          <p:cNvPr id="328" name="Shape 32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MINIMUM, MAXIMUM, &amp; RANGE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idx="1" type="body"/>
          </p:nvPr>
        </p:nvSpPr>
        <p:spPr>
          <a:xfrm>
            <a:off x="635006" y="1301275"/>
            <a:ext cx="11734800" cy="3809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Quartiles separate your set into four subsets based on the relative magnitude of the values. For example, the first quartile (Q1) represents the 25% of the data with the lowest values.</a:t>
            </a: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How To Find Quartiles</a:t>
            </a:r>
          </a:p>
          <a:p>
            <a:pPr indent="-524510" lvl="1" marL="112141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Rank your values by magnitude.</a:t>
            </a:r>
          </a:p>
          <a:p>
            <a:pPr indent="-524510" lvl="1" marL="112141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Calculate the Median.</a:t>
            </a:r>
          </a:p>
          <a:p>
            <a:pPr indent="-524510" lvl="1" marL="112141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Divide the values in two subsets. </a:t>
            </a:r>
          </a:p>
          <a:p>
            <a:pPr indent="-524510" lvl="2" marL="157861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lphaLcParenR"/>
            </a:pP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If there are even number of values, make two equal subsets. </a:t>
            </a:r>
          </a:p>
          <a:p>
            <a:pPr indent="-524510" lvl="2" marL="157861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lphaLcParenR"/>
            </a:pP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Otherwise, include the median in both subsets.</a:t>
            </a:r>
          </a:p>
          <a:p>
            <a:pPr indent="-524510" lvl="1" marL="112141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Find the medians of the two subsets. </a:t>
            </a: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4" name="Shape 334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QUARTILES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QUARTILES</a:t>
            </a:r>
          </a:p>
        </p:txBody>
      </p:sp>
      <p:grpSp>
        <p:nvGrpSpPr>
          <p:cNvPr id="340" name="Shape 340"/>
          <p:cNvGrpSpPr/>
          <p:nvPr/>
        </p:nvGrpSpPr>
        <p:grpSpPr>
          <a:xfrm>
            <a:off x="10663816" y="1997528"/>
            <a:ext cx="1705984" cy="4154983"/>
            <a:chOff x="10663816" y="1997528"/>
            <a:chExt cx="1705984" cy="4154983"/>
          </a:xfrm>
        </p:grpSpPr>
        <p:sp>
          <p:nvSpPr>
            <p:cNvPr id="341" name="Shape 341"/>
            <p:cNvSpPr/>
            <p:nvPr/>
          </p:nvSpPr>
          <p:spPr>
            <a:xfrm>
              <a:off x="11760338" y="1997528"/>
              <a:ext cx="609461" cy="4154983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Font typeface="Arial"/>
                <a:buNone/>
              </a:pPr>
              <a:r>
                <a:rPr b="0" i="0" lang="en-US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</a:p>
          </p:txBody>
        </p:sp>
        <p:grpSp>
          <p:nvGrpSpPr>
            <p:cNvPr id="342" name="Shape 342"/>
            <p:cNvGrpSpPr/>
            <p:nvPr/>
          </p:nvGrpSpPr>
          <p:grpSpPr>
            <a:xfrm>
              <a:off x="10663816" y="2149929"/>
              <a:ext cx="1212850" cy="1371599"/>
              <a:chOff x="9251950" y="3041650"/>
              <a:chExt cx="1212850" cy="1371599"/>
            </a:xfrm>
          </p:grpSpPr>
          <p:sp>
            <p:nvSpPr>
              <p:cNvPr id="343" name="Shape 343"/>
              <p:cNvSpPr/>
              <p:nvPr/>
            </p:nvSpPr>
            <p:spPr>
              <a:xfrm>
                <a:off x="10007600" y="3041650"/>
                <a:ext cx="457200" cy="1371599"/>
              </a:xfrm>
              <a:prstGeom prst="leftBrace">
                <a:avLst>
                  <a:gd fmla="val 8333" name="adj1"/>
                  <a:gd fmla="val 50000" name="adj2"/>
                </a:avLst>
              </a:prstGeom>
              <a:noFill/>
              <a:ln cap="flat" cmpd="sng" w="12700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Shape 344"/>
              <p:cNvSpPr txBox="1"/>
              <p:nvPr/>
            </p:nvSpPr>
            <p:spPr>
              <a:xfrm>
                <a:off x="9251950" y="3496617"/>
                <a:ext cx="609599" cy="461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Georgia"/>
                  <a:buNone/>
                </a:pPr>
                <a:r>
                  <a:rPr b="0" i="0" lang="en-US" sz="2400" u="none" cap="none" strike="noStrike">
                    <a:solidFill>
                      <a:srgbClr val="000000"/>
                    </a:solidFill>
                    <a:latin typeface="Georgia"/>
                    <a:ea typeface="Georgia"/>
                    <a:cs typeface="Georgia"/>
                    <a:sym typeface="Georgia"/>
                  </a:rPr>
                  <a:t>Q1</a:t>
                </a:r>
              </a:p>
            </p:txBody>
          </p:sp>
        </p:grpSp>
        <p:grpSp>
          <p:nvGrpSpPr>
            <p:cNvPr id="345" name="Shape 345"/>
            <p:cNvGrpSpPr/>
            <p:nvPr/>
          </p:nvGrpSpPr>
          <p:grpSpPr>
            <a:xfrm>
              <a:off x="10663816" y="3521529"/>
              <a:ext cx="1212850" cy="1371599"/>
              <a:chOff x="9251950" y="4413250"/>
              <a:chExt cx="1212850" cy="1371599"/>
            </a:xfrm>
          </p:grpSpPr>
          <p:sp>
            <p:nvSpPr>
              <p:cNvPr id="346" name="Shape 346"/>
              <p:cNvSpPr/>
              <p:nvPr/>
            </p:nvSpPr>
            <p:spPr>
              <a:xfrm>
                <a:off x="10007600" y="4413250"/>
                <a:ext cx="457200" cy="1371599"/>
              </a:xfrm>
              <a:prstGeom prst="leftBrace">
                <a:avLst>
                  <a:gd fmla="val 8333" name="adj1"/>
                  <a:gd fmla="val 50000" name="adj2"/>
                </a:avLst>
              </a:prstGeom>
              <a:noFill/>
              <a:ln cap="flat" cmpd="sng" w="12700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Shape 347"/>
              <p:cNvSpPr txBox="1"/>
              <p:nvPr/>
            </p:nvSpPr>
            <p:spPr>
              <a:xfrm>
                <a:off x="9251950" y="4868217"/>
                <a:ext cx="609599" cy="461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Georgia"/>
                  <a:buNone/>
                </a:pPr>
                <a:r>
                  <a:rPr b="0" i="0" lang="en-US" sz="2400" u="none" cap="none" strike="noStrike">
                    <a:solidFill>
                      <a:srgbClr val="000000"/>
                    </a:solidFill>
                    <a:latin typeface="Georgia"/>
                    <a:ea typeface="Georgia"/>
                    <a:cs typeface="Georgia"/>
                    <a:sym typeface="Georgia"/>
                  </a:rPr>
                  <a:t>Q2</a:t>
                </a:r>
              </a:p>
            </p:txBody>
          </p:sp>
        </p:grpSp>
        <p:grpSp>
          <p:nvGrpSpPr>
            <p:cNvPr id="348" name="Shape 348"/>
            <p:cNvGrpSpPr/>
            <p:nvPr/>
          </p:nvGrpSpPr>
          <p:grpSpPr>
            <a:xfrm>
              <a:off x="10663816" y="4782584"/>
              <a:ext cx="1210278" cy="461664"/>
              <a:chOff x="9251950" y="5674305"/>
              <a:chExt cx="1210278" cy="461664"/>
            </a:xfrm>
          </p:grpSpPr>
          <p:sp>
            <p:nvSpPr>
              <p:cNvPr id="349" name="Shape 349"/>
              <p:cNvSpPr/>
              <p:nvPr/>
            </p:nvSpPr>
            <p:spPr>
              <a:xfrm>
                <a:off x="10005028" y="5796826"/>
                <a:ext cx="457200" cy="216623"/>
              </a:xfrm>
              <a:prstGeom prst="leftBrace">
                <a:avLst>
                  <a:gd fmla="val 8333" name="adj1"/>
                  <a:gd fmla="val 50000" name="adj2"/>
                </a:avLst>
              </a:prstGeom>
              <a:noFill/>
              <a:ln cap="flat" cmpd="sng" w="12700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Shape 350"/>
              <p:cNvSpPr txBox="1"/>
              <p:nvPr/>
            </p:nvSpPr>
            <p:spPr>
              <a:xfrm>
                <a:off x="9251950" y="5674305"/>
                <a:ext cx="609599" cy="461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Georgia"/>
                  <a:buNone/>
                </a:pPr>
                <a:r>
                  <a:rPr b="0" i="0" lang="en-US" sz="2400" u="none" cap="none" strike="noStrike">
                    <a:solidFill>
                      <a:srgbClr val="000000"/>
                    </a:solidFill>
                    <a:latin typeface="Georgia"/>
                    <a:ea typeface="Georgia"/>
                    <a:cs typeface="Georgia"/>
                    <a:sym typeface="Georgia"/>
                  </a:rPr>
                  <a:t>Q3</a:t>
                </a:r>
              </a:p>
            </p:txBody>
          </p:sp>
        </p:grpSp>
        <p:grpSp>
          <p:nvGrpSpPr>
            <p:cNvPr id="351" name="Shape 351"/>
            <p:cNvGrpSpPr/>
            <p:nvPr/>
          </p:nvGrpSpPr>
          <p:grpSpPr>
            <a:xfrm>
              <a:off x="10663816" y="5165816"/>
              <a:ext cx="1212850" cy="946512"/>
              <a:chOff x="9251950" y="6057537"/>
              <a:chExt cx="1212850" cy="946512"/>
            </a:xfrm>
          </p:grpSpPr>
          <p:sp>
            <p:nvSpPr>
              <p:cNvPr id="352" name="Shape 352"/>
              <p:cNvSpPr/>
              <p:nvPr/>
            </p:nvSpPr>
            <p:spPr>
              <a:xfrm>
                <a:off x="10007600" y="6057537"/>
                <a:ext cx="457200" cy="946512"/>
              </a:xfrm>
              <a:prstGeom prst="leftBrace">
                <a:avLst>
                  <a:gd fmla="val 8333" name="adj1"/>
                  <a:gd fmla="val 50000" name="adj2"/>
                </a:avLst>
              </a:prstGeom>
              <a:noFill/>
              <a:ln cap="flat" cmpd="sng" w="12700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Shape 353"/>
              <p:cNvSpPr txBox="1"/>
              <p:nvPr/>
            </p:nvSpPr>
            <p:spPr>
              <a:xfrm>
                <a:off x="9251950" y="6271189"/>
                <a:ext cx="609599" cy="461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Georgia"/>
                  <a:buNone/>
                </a:pPr>
                <a:r>
                  <a:rPr b="0" i="0" lang="en-US" sz="2400" u="none" cap="none" strike="noStrike">
                    <a:solidFill>
                      <a:srgbClr val="000000"/>
                    </a:solidFill>
                    <a:latin typeface="Georgia"/>
                    <a:ea typeface="Georgia"/>
                    <a:cs typeface="Georgia"/>
                    <a:sym typeface="Georgia"/>
                  </a:rPr>
                  <a:t>Q4</a:t>
                </a:r>
              </a:p>
            </p:txBody>
          </p:sp>
        </p:grpSp>
      </p:grpSp>
      <p:grpSp>
        <p:nvGrpSpPr>
          <p:cNvPr id="354" name="Shape 354"/>
          <p:cNvGrpSpPr/>
          <p:nvPr/>
        </p:nvGrpSpPr>
        <p:grpSpPr>
          <a:xfrm>
            <a:off x="406400" y="1387929"/>
            <a:ext cx="1219061" cy="4727176"/>
            <a:chOff x="406400" y="1387929"/>
            <a:chExt cx="1219061" cy="4727176"/>
          </a:xfrm>
        </p:grpSpPr>
        <p:sp>
          <p:nvSpPr>
            <p:cNvPr id="355" name="Shape 355"/>
            <p:cNvSpPr/>
            <p:nvPr/>
          </p:nvSpPr>
          <p:spPr>
            <a:xfrm>
              <a:off x="1016000" y="1960122"/>
              <a:ext cx="609461" cy="4154983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Font typeface="Arial"/>
                <a:buNone/>
              </a:pPr>
              <a:r>
                <a:rPr b="0" i="0" lang="en-US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</a:p>
          </p:txBody>
        </p:sp>
        <p:sp>
          <p:nvSpPr>
            <p:cNvPr id="356" name="Shape 356"/>
            <p:cNvSpPr/>
            <p:nvPr/>
          </p:nvSpPr>
          <p:spPr>
            <a:xfrm>
              <a:off x="406400" y="1387929"/>
              <a:ext cx="609599" cy="609599"/>
            </a:xfrm>
            <a:prstGeom prst="ellipse">
              <a:avLst/>
            </a:prstGeom>
            <a:solidFill>
              <a:schemeClr val="accent5"/>
            </a:solidFill>
            <a:ln cap="flat" cmpd="sng" w="25400">
              <a:solidFill>
                <a:srgbClr val="911B0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Georgia"/>
                <a:buNone/>
              </a:pPr>
              <a:r>
                <a:rPr b="1" i="0" lang="en-US" sz="4000" u="none" cap="none" strike="noStrike">
                  <a:solidFill>
                    <a:schemeClr val="lt1"/>
                  </a:solidFill>
                  <a:latin typeface="Georgia"/>
                  <a:ea typeface="Georgia"/>
                  <a:cs typeface="Georgia"/>
                  <a:sym typeface="Georgia"/>
                </a:rPr>
                <a:t>1</a:t>
              </a:r>
            </a:p>
          </p:txBody>
        </p:sp>
      </p:grpSp>
      <p:grpSp>
        <p:nvGrpSpPr>
          <p:cNvPr id="357" name="Shape 357"/>
          <p:cNvGrpSpPr/>
          <p:nvPr/>
        </p:nvGrpSpPr>
        <p:grpSpPr>
          <a:xfrm>
            <a:off x="2289536" y="1387929"/>
            <a:ext cx="1240925" cy="4727176"/>
            <a:chOff x="2289536" y="1387929"/>
            <a:chExt cx="1240925" cy="4727176"/>
          </a:xfrm>
        </p:grpSpPr>
        <p:sp>
          <p:nvSpPr>
            <p:cNvPr id="358" name="Shape 358"/>
            <p:cNvSpPr/>
            <p:nvPr/>
          </p:nvSpPr>
          <p:spPr>
            <a:xfrm>
              <a:off x="2921000" y="1960122"/>
              <a:ext cx="609461" cy="4154983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Font typeface="Arial"/>
                <a:buNone/>
              </a:pPr>
              <a:r>
                <a:rPr b="0" i="0" lang="en-US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</a:p>
          </p:txBody>
        </p:sp>
        <p:sp>
          <p:nvSpPr>
            <p:cNvPr id="359" name="Shape 359"/>
            <p:cNvSpPr/>
            <p:nvPr/>
          </p:nvSpPr>
          <p:spPr>
            <a:xfrm>
              <a:off x="2289536" y="1387929"/>
              <a:ext cx="609599" cy="609599"/>
            </a:xfrm>
            <a:prstGeom prst="ellipse">
              <a:avLst/>
            </a:prstGeom>
            <a:solidFill>
              <a:schemeClr val="accent5"/>
            </a:solidFill>
            <a:ln cap="flat" cmpd="sng" w="25400">
              <a:solidFill>
                <a:srgbClr val="911B0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Georgia"/>
                <a:buNone/>
              </a:pPr>
              <a:r>
                <a:rPr b="1" i="0" lang="en-US" sz="4000" u="none" cap="none" strike="noStrike">
                  <a:solidFill>
                    <a:schemeClr val="lt1"/>
                  </a:solidFill>
                  <a:latin typeface="Georgia"/>
                  <a:ea typeface="Georgia"/>
                  <a:cs typeface="Georgia"/>
                  <a:sym typeface="Georgia"/>
                </a:rPr>
                <a:t>2</a:t>
              </a:r>
            </a:p>
          </p:txBody>
        </p:sp>
      </p:grpSp>
      <p:grpSp>
        <p:nvGrpSpPr>
          <p:cNvPr id="360" name="Shape 360"/>
          <p:cNvGrpSpPr/>
          <p:nvPr/>
        </p:nvGrpSpPr>
        <p:grpSpPr>
          <a:xfrm>
            <a:off x="4255562" y="1354313"/>
            <a:ext cx="2551637" cy="3690709"/>
            <a:chOff x="4255562" y="1354313"/>
            <a:chExt cx="2551637" cy="3690709"/>
          </a:xfrm>
        </p:grpSpPr>
        <p:sp>
          <p:nvSpPr>
            <p:cNvPr id="361" name="Shape 361"/>
            <p:cNvSpPr/>
            <p:nvPr/>
          </p:nvSpPr>
          <p:spPr>
            <a:xfrm>
              <a:off x="4255562" y="1998034"/>
              <a:ext cx="616898" cy="3046988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Font typeface="Arial"/>
                <a:buNone/>
              </a:pPr>
              <a:r>
                <a:rPr b="0" i="0" lang="en-US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</a:p>
          </p:txBody>
        </p:sp>
        <p:sp>
          <p:nvSpPr>
            <p:cNvPr id="362" name="Shape 362"/>
            <p:cNvSpPr/>
            <p:nvPr/>
          </p:nvSpPr>
          <p:spPr>
            <a:xfrm>
              <a:off x="4887339" y="1354313"/>
              <a:ext cx="609599" cy="609599"/>
            </a:xfrm>
            <a:prstGeom prst="ellipse">
              <a:avLst/>
            </a:prstGeom>
            <a:solidFill>
              <a:schemeClr val="accent5"/>
            </a:solidFill>
            <a:ln cap="flat" cmpd="sng" w="25400">
              <a:solidFill>
                <a:srgbClr val="911B0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Georgia"/>
                <a:buNone/>
              </a:pPr>
              <a:r>
                <a:rPr b="1" i="0" lang="en-US" sz="4000" u="none" cap="none" strike="noStrike">
                  <a:solidFill>
                    <a:schemeClr val="lt1"/>
                  </a:solidFill>
                  <a:latin typeface="Georgia"/>
                  <a:ea typeface="Georgia"/>
                  <a:cs typeface="Georgia"/>
                  <a:sym typeface="Georgia"/>
                </a:rPr>
                <a:t>3</a:t>
              </a:r>
            </a:p>
          </p:txBody>
        </p:sp>
        <p:sp>
          <p:nvSpPr>
            <p:cNvPr id="363" name="Shape 363"/>
            <p:cNvSpPr/>
            <p:nvPr/>
          </p:nvSpPr>
          <p:spPr>
            <a:xfrm>
              <a:off x="5417228" y="1934666"/>
              <a:ext cx="609461" cy="2308323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Font typeface="Arial"/>
                <a:buNone/>
              </a:pPr>
              <a:r>
                <a:rPr b="0" i="0" lang="en-US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</a:p>
          </p:txBody>
        </p:sp>
        <p:cxnSp>
          <p:nvCxnSpPr>
            <p:cNvPr id="364" name="Shape 364"/>
            <p:cNvCxnSpPr/>
            <p:nvPr/>
          </p:nvCxnSpPr>
          <p:spPr>
            <a:xfrm flipH="1">
              <a:off x="5874289" y="2736850"/>
              <a:ext cx="457200" cy="304799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sp>
          <p:nvSpPr>
            <p:cNvPr id="365" name="Shape 365"/>
            <p:cNvSpPr/>
            <p:nvPr/>
          </p:nvSpPr>
          <p:spPr>
            <a:xfrm>
              <a:off x="6197737" y="2427584"/>
              <a:ext cx="609461" cy="461664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Font typeface="Arial"/>
                <a:buNone/>
              </a:pPr>
              <a:r>
                <a:rPr b="0" i="0" lang="en-US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</a:p>
          </p:txBody>
        </p:sp>
      </p:grpSp>
      <p:sp>
        <p:nvSpPr>
          <p:cNvPr id="366" name="Shape 366"/>
          <p:cNvSpPr/>
          <p:nvPr/>
        </p:nvSpPr>
        <p:spPr>
          <a:xfrm>
            <a:off x="7735653" y="1354313"/>
            <a:ext cx="609599" cy="609599"/>
          </a:xfrm>
          <a:prstGeom prst="ellipse">
            <a:avLst/>
          </a:prstGeom>
          <a:solidFill>
            <a:schemeClr val="accent5"/>
          </a:solidFill>
          <a:ln cap="flat" cmpd="sng" w="25400">
            <a:solidFill>
              <a:srgbClr val="911B0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Georgia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4</a:t>
            </a:r>
          </a:p>
        </p:txBody>
      </p:sp>
      <p:graphicFrame>
        <p:nvGraphicFramePr>
          <p:cNvPr id="367" name="Shape 367"/>
          <p:cNvGraphicFramePr/>
          <p:nvPr/>
        </p:nvGraphicFramePr>
        <p:xfrm>
          <a:off x="7739284" y="320297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{70367D99-CF00-4B84-BE4F-45BF98C03263}</a:tableStyleId>
              </a:tblPr>
              <a:tblGrid>
                <a:gridCol w="1122875"/>
                <a:gridCol w="1122875"/>
              </a:tblGrid>
              <a:tr h="2644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u="none" cap="none" strike="noStrike"/>
                        <a:t>Quartile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u="none" cap="none" strike="noStrike"/>
                        <a:t>Value</a:t>
                      </a:r>
                    </a:p>
                  </a:txBody>
                  <a:tcPr marT="45725" marB="45725" marR="91450" marL="91450" anchor="ctr"/>
                </a:tc>
              </a:tr>
              <a:tr h="246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u="none" cap="none" strike="noStrike"/>
                        <a:t>Q1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u="none" cap="none" strike="noStrike"/>
                        <a:t>4</a:t>
                      </a:r>
                    </a:p>
                  </a:txBody>
                  <a:tcPr marT="9525" marB="0" marR="9525" marL="9525" anchor="ctr"/>
                </a:tc>
              </a:tr>
              <a:tr h="246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u="none" cap="none" strike="noStrike"/>
                        <a:t>Q2 </a:t>
                      </a: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u="none" cap="none" strike="noStrike"/>
                        <a:t>(Median)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u="none" cap="none" strike="noStrike"/>
                        <a:t>8</a:t>
                      </a:r>
                    </a:p>
                  </a:txBody>
                  <a:tcPr marT="9525" marB="0" marR="9525" marL="9525" anchor="ctr"/>
                </a:tc>
              </a:tr>
              <a:tr h="246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u="none" cap="none" strike="noStrike"/>
                        <a:t>Q3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u="none" cap="none" strike="noStrike"/>
                        <a:t>10</a:t>
                      </a:r>
                    </a:p>
                  </a:txBody>
                  <a:tcPr marT="9525" marB="0" marR="9525" marL="9525" anchor="ctr"/>
                </a:tc>
              </a:tr>
              <a:tr h="246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u="none" cap="none" strike="noStrike"/>
                        <a:t>Q4 (Maximum)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u="none" cap="none" strike="noStrike"/>
                        <a:t>22</a:t>
                      </a:r>
                    </a:p>
                  </a:txBody>
                  <a:tcPr marT="9525" marB="0" marR="9525" marL="95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idx="1" type="body"/>
          </p:nvPr>
        </p:nvSpPr>
        <p:spPr>
          <a:xfrm>
            <a:off x="635006" y="1301275"/>
            <a:ext cx="11734800" cy="380999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57756" l="-1505" r="-2389" t="0"/>
            </a:stretch>
          </a:blip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sp>
        <p:nvSpPr>
          <p:cNvPr id="373" name="Shape 37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IQR AND OUTLIERS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/>
          <p:nvPr>
            <p:ph idx="1" type="body"/>
          </p:nvPr>
        </p:nvSpPr>
        <p:spPr>
          <a:xfrm>
            <a:off x="635006" y="1301275"/>
            <a:ext cx="11734800" cy="3809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b="1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Variance</a:t>
            </a: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represents how much values in the set may deviate </a:t>
            </a:r>
            <a:r>
              <a:rPr b="0" i="1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or vary</a:t>
            </a: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from its mean. A high variance indicates that values in the set are regularly far from the mean while a low variance indicates that they are tightly spaced around the mean.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b="1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Standard deviation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is just the square root of variance.</a:t>
            </a:r>
          </a:p>
        </p:txBody>
      </p:sp>
      <p:sp>
        <p:nvSpPr>
          <p:cNvPr id="379" name="Shape 37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VARIANCE AND STANDARD DEVIATION</a:t>
            </a:r>
          </a:p>
        </p:txBody>
      </p:sp>
      <p:grpSp>
        <p:nvGrpSpPr>
          <p:cNvPr id="380" name="Shape 380"/>
          <p:cNvGrpSpPr/>
          <p:nvPr/>
        </p:nvGrpSpPr>
        <p:grpSpPr>
          <a:xfrm>
            <a:off x="4098891" y="3605529"/>
            <a:ext cx="4807019" cy="2560319"/>
            <a:chOff x="3378200" y="3422650"/>
            <a:chExt cx="5635171" cy="3001411"/>
          </a:xfrm>
        </p:grpSpPr>
        <p:pic>
          <p:nvPicPr>
            <p:cNvPr id="381" name="Shape 381"/>
            <p:cNvPicPr preferRelativeResize="0"/>
            <p:nvPr/>
          </p:nvPicPr>
          <p:blipFill rotWithShape="1">
            <a:blip r:embed="rId3">
              <a:alphaModFix/>
            </a:blip>
            <a:srcRect b="50000" l="57786" r="2366" t="0"/>
            <a:stretch/>
          </p:blipFill>
          <p:spPr>
            <a:xfrm>
              <a:off x="3378200" y="3422650"/>
              <a:ext cx="2525485" cy="30014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" name="Shape 382"/>
            <p:cNvPicPr preferRelativeResize="0"/>
            <p:nvPr/>
          </p:nvPicPr>
          <p:blipFill rotWithShape="1">
            <a:blip r:embed="rId3">
              <a:alphaModFix/>
            </a:blip>
            <a:srcRect b="50000" l="15879" r="44045" t="0"/>
            <a:stretch/>
          </p:blipFill>
          <p:spPr>
            <a:xfrm>
              <a:off x="6473371" y="3422650"/>
              <a:ext cx="2540000" cy="300141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idx="1" type="body"/>
          </p:nvPr>
        </p:nvSpPr>
        <p:spPr>
          <a:xfrm>
            <a:off x="635006" y="1301275"/>
            <a:ext cx="11734800" cy="3809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Using our example, the variance of the delays is about 39.42 minutes</a:t>
            </a:r>
            <a:r>
              <a:rPr b="0" baseline="3000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2</a:t>
            </a: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and the standard deviation is 6.28 minutes.</a:t>
            </a: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Note that variance is always measured in </a:t>
            </a:r>
            <a:r>
              <a:rPr b="0" i="0" lang="en-US" sz="2800" u="sng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squared units</a:t>
            </a: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and standard deviation is measured in units. As a result, standard deviation is usually more interpretable.</a:t>
            </a:r>
          </a:p>
        </p:txBody>
      </p:sp>
      <p:sp>
        <p:nvSpPr>
          <p:cNvPr id="388" name="Shape 38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VARIANCE AND STANDARD DEVIATION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CODEALONG (PART 1)	</a:t>
            </a:r>
          </a:p>
        </p:txBody>
      </p:sp>
      <p:sp>
        <p:nvSpPr>
          <p:cNvPr id="394" name="Shape 394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Oswald"/>
              <a:buNone/>
            </a:pPr>
            <a:r>
              <a:rPr b="1" i="0" lang="en-US" sz="96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SUMMARY STATISTICS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400" name="Shape 400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Oswald"/>
              <a:buNone/>
            </a:pPr>
            <a:r>
              <a:rPr b="1" i="0" lang="en-US" sz="96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DISTRIBUTIONS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STATISTICS FUNDAMENTALS</a:t>
            </a:r>
          </a:p>
        </p:txBody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35006" y="1940250"/>
            <a:ext cx="11734800" cy="3809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U</a:t>
            </a:r>
            <a:r>
              <a:rPr b="0" i="0" lang="en-US" sz="28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se NumPy and Pandas libraries to analyze datasets using summary statistics</a:t>
            </a:r>
          </a:p>
          <a:p>
            <a:pPr indent="-203200" lvl="0" marL="20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Visualize </a:t>
            </a:r>
            <a:r>
              <a:rPr b="0" i="0" lang="en-US" sz="28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data to discern characteristics in a dataset</a:t>
            </a:r>
          </a:p>
          <a:p>
            <a:pPr indent="-203200" lvl="0" marL="20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b="0" i="0" lang="en-US" sz="28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dentify a normal distribution within a dataset using summary statistics and visualization</a:t>
            </a:r>
          </a:p>
          <a:p>
            <a:pPr indent="-203200" lvl="0" marL="20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b="0" i="0" lang="en-US" sz="28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 variable types and complete dummy coding by hand</a:t>
            </a:r>
          </a:p>
        </p:txBody>
      </p:sp>
      <p:sp>
        <p:nvSpPr>
          <p:cNvPr id="265" name="Shape 265"/>
          <p:cNvSpPr txBox="1"/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b="1" i="0" lang="en-US" sz="54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TODAY’S LEARNING OBJECTIVES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/>
          <p:nvPr>
            <p:ph idx="1" type="body"/>
          </p:nvPr>
        </p:nvSpPr>
        <p:spPr>
          <a:xfrm>
            <a:off x="635006" y="1168300"/>
            <a:ext cx="11734800" cy="3809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 </a:t>
            </a:r>
            <a:r>
              <a:rPr b="1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distribution</a:t>
            </a: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is how statistics translates the frequency of each value in a set to the probability (or likelihood) that each value will appear in the set.</a:t>
            </a: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The probability of a value is the likelihood that it occurs in the set while the cumulative probability is the likelihood that any value </a:t>
            </a:r>
            <a:r>
              <a:rPr b="0" i="1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less than or equal</a:t>
            </a: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to it occurs in the set.</a:t>
            </a:r>
          </a:p>
        </p:txBody>
      </p:sp>
      <p:sp>
        <p:nvSpPr>
          <p:cNvPr id="406" name="Shape 406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DISTRIBUTIONS</a:t>
            </a:r>
          </a:p>
        </p:txBody>
      </p:sp>
      <p:graphicFrame>
        <p:nvGraphicFramePr>
          <p:cNvPr id="407" name="Shape 407"/>
          <p:cNvGraphicFramePr/>
          <p:nvPr/>
        </p:nvGraphicFramePr>
        <p:xfrm>
          <a:off x="2959100" y="299021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{70367D99-CF00-4B84-BE4F-45BF98C03263}</a:tableStyleId>
              </a:tblPr>
              <a:tblGrid>
                <a:gridCol w="1771650"/>
                <a:gridCol w="1771650"/>
                <a:gridCol w="1771650"/>
                <a:gridCol w="1771650"/>
              </a:tblGrid>
              <a:tr h="2644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cap="none" strike="noStrike"/>
                        <a:t>Delay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cap="none" strike="noStrike"/>
                        <a:t>Frequency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Probability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Cumulative Probability</a:t>
                      </a:r>
                    </a:p>
                  </a:txBody>
                  <a:tcPr marT="45725" marB="45725" marR="91450" marL="91450" anchor="ctr"/>
                </a:tc>
              </a:tr>
              <a:tr h="246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Georgia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</a:t>
                      </a:r>
                    </a:p>
                  </a:txBody>
                  <a:tcPr marT="9525" marB="0" marR="9525" marL="95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Georgia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</a:p>
                  </a:txBody>
                  <a:tcPr marT="9525" marB="0" marR="9525" marL="95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Georgia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1/11</a:t>
                      </a:r>
                    </a:p>
                  </a:txBody>
                  <a:tcPr marT="9525" marB="0" marR="9525" marL="95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Georgia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1/11</a:t>
                      </a:r>
                    </a:p>
                  </a:txBody>
                  <a:tcPr marT="9525" marB="0" marR="9525" marL="9525" anchor="b"/>
                </a:tc>
              </a:tr>
              <a:tr h="246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Georgia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4</a:t>
                      </a:r>
                    </a:p>
                  </a:txBody>
                  <a:tcPr marT="9525" marB="0" marR="9525" marL="95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Georgia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</a:t>
                      </a:r>
                    </a:p>
                  </a:txBody>
                  <a:tcPr marT="9525" marB="0" marR="9525" marL="95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Georgia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3/11</a:t>
                      </a:r>
                    </a:p>
                  </a:txBody>
                  <a:tcPr marT="9525" marB="0" marR="9525" marL="95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Georgia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4/11</a:t>
                      </a:r>
                    </a:p>
                  </a:txBody>
                  <a:tcPr marT="9525" marB="0" marR="9525" marL="9525" anchor="b"/>
                </a:tc>
              </a:tr>
              <a:tr h="246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Georgia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6</a:t>
                      </a:r>
                    </a:p>
                  </a:txBody>
                  <a:tcPr marT="9525" marB="0" marR="9525" marL="95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Georgia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</a:p>
                  </a:txBody>
                  <a:tcPr marT="9525" marB="0" marR="9525" marL="95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Georgia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1/11</a:t>
                      </a:r>
                    </a:p>
                  </a:txBody>
                  <a:tcPr marT="9525" marB="0" marR="9525" marL="95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Georgia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5/11</a:t>
                      </a:r>
                    </a:p>
                  </a:txBody>
                  <a:tcPr marT="9525" marB="0" marR="9525" marL="9525" anchor="b"/>
                </a:tc>
              </a:tr>
              <a:tr h="246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Georgia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8</a:t>
                      </a:r>
                    </a:p>
                  </a:txBody>
                  <a:tcPr marT="9525" marB="0" marR="9525" marL="95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Georgia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</a:t>
                      </a:r>
                    </a:p>
                  </a:txBody>
                  <a:tcPr marT="9525" marB="0" marR="9525" marL="95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Georgia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3/11</a:t>
                      </a:r>
                    </a:p>
                  </a:txBody>
                  <a:tcPr marT="9525" marB="0" marR="9525" marL="95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Georgia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8/11</a:t>
                      </a:r>
                    </a:p>
                  </a:txBody>
                  <a:tcPr marT="9525" marB="0" marR="9525" marL="9525" anchor="b"/>
                </a:tc>
              </a:tr>
              <a:tr h="246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Georgia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12</a:t>
                      </a:r>
                    </a:p>
                  </a:txBody>
                  <a:tcPr marT="9525" marB="0" marR="9525" marL="95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Georgia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</a:p>
                  </a:txBody>
                  <a:tcPr marT="9525" marB="0" marR="9525" marL="95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Georgia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1/11</a:t>
                      </a:r>
                    </a:p>
                  </a:txBody>
                  <a:tcPr marT="9525" marB="0" marR="9525" marL="95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Georgia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9/11</a:t>
                      </a:r>
                    </a:p>
                  </a:txBody>
                  <a:tcPr marT="9525" marB="0" marR="9525" marL="9525" anchor="b"/>
                </a:tc>
              </a:tr>
              <a:tr h="246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Georgia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18</a:t>
                      </a:r>
                    </a:p>
                  </a:txBody>
                  <a:tcPr marT="9525" marB="0" marR="9525" marL="95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Georgia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</a:p>
                  </a:txBody>
                  <a:tcPr marT="9525" marB="0" marR="9525" marL="95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Georgia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1/11</a:t>
                      </a:r>
                    </a:p>
                  </a:txBody>
                  <a:tcPr marT="9525" marB="0" marR="9525" marL="95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Georgia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10/11</a:t>
                      </a:r>
                    </a:p>
                  </a:txBody>
                  <a:tcPr marT="9525" marB="0" marR="9525" marL="9525" anchor="b"/>
                </a:tc>
              </a:tr>
              <a:tr h="246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Georgia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22</a:t>
                      </a:r>
                    </a:p>
                  </a:txBody>
                  <a:tcPr marT="9525" marB="0" marR="9525" marL="95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Georgia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</a:p>
                  </a:txBody>
                  <a:tcPr marT="9525" marB="0" marR="9525" marL="95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Georgia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1/11</a:t>
                      </a:r>
                    </a:p>
                  </a:txBody>
                  <a:tcPr marT="9525" marB="0" marR="9525" marL="95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Georgia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11/11</a:t>
                      </a:r>
                    </a:p>
                  </a:txBody>
                  <a:tcPr marT="9525" marB="0" marR="9525" marL="9525" anchor="b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>
            <p:ph idx="1" type="body"/>
          </p:nvPr>
        </p:nvSpPr>
        <p:spPr>
          <a:xfrm>
            <a:off x="635006" y="1168300"/>
            <a:ext cx="11734800" cy="3809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Here’s how these probability distributions look:</a:t>
            </a: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You can see how the modes have a large effect on both distributions.</a:t>
            </a:r>
          </a:p>
        </p:txBody>
      </p:sp>
      <p:sp>
        <p:nvSpPr>
          <p:cNvPr id="413" name="Shape 41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VISUALIZING DISTRIBUTIONS</a:t>
            </a:r>
          </a:p>
        </p:txBody>
      </p:sp>
      <p:sp>
        <p:nvSpPr>
          <p:cNvPr descr="data:image/png;base64,iVBORw0KGgoAAAANSUhEUgAAAX0AAAECCAYAAAASDQdFAAAABHNCSVQICAgIfAhkiAAAAAlwSFlzAAALEgAACxIB0t1+/AAAIABJREFUeJzt3Xl81NW9//HX+SYQtoQohGXYF4GAEhBkk03EuoH19tZj7e3vVq1abW9daL2Vemn78956bWm51utP21uUahe9R+vSFsWlFpWgrLJJ2FGQsG8hgUCSOb8/vjM4IslMkpk5s3yej4cPM3PmO/POl+Qz35z5fj9HWWsRQgiRHTzXAYQQQiSPFH0hhMgiUvSFECKLSNEXQogsIkVfCCGyiBR9IYTIIrnRHqC1VsBjQAlQDdxijNkWMT4dmAXUAPOMMXO11rnAU0BvoBa41RizKf7xhRBCNEYsR/rXAnnGmHHATGBOeCBU3OcAU4HJwG1a6yLgKiDHGHMx8O/Ag3HOLYQQogliKfrjgQUAxpglwMiIsWJgszGmwhhTAywCJgKbgNzQXwntgVNxTS2EEKJJYin6BcDRiNu1WmuvnrFj+EW+EugDbAB+DTzS/KhCCCGaK5aiXwHkR25jjAlGjBVEjOUDR4B7gAXGmIH4nwU8rbVuGYe8QgghmiHqB7lAKTANeF5rPQZYGzFWBvTXWhcCx4EJwGxgMJ9O6RwJvU5OlNeRJkBCCNE0KuYHRmu4FnH2ztDQXTcBI4C2oTN1rgZ+FHrRJ4wxv9JatwWeBLoCLYCHjTH/GyWLLS8vjzV3UgQCASRTdKmYCVIzl2SKjWSKXSAQgEYU/ahH+sYYC9xxxt2bIsbnA/PP2KYKuD7WEEIIIZJDLs4SQogsIkVfCCGySCwf5AoRE1tXB5vWYVcuxpbvQJ1bBJ27oSZ8AdX+HNfxhBBI0RdxYvftJvj4Q/DJ9k/vC///tRdQ076CunQaKreFm4BCCECKvoiDE8sXE/zpTDhehRo1CTXhMug3CI4cwq5biX35D9jn52E3rMb71g9QLeSSDSFckTl90Sx2y3oOPHAPnDqFuvEuvFu/ixo0FNWiJaqoC94lV+H95Fdw/ghYt5Lg4w9ha2pcxxYia0nRF01mjxwk+KufggXvzh/iXXzpWR+n2ubjfWsmDBkOa5djf/tLol0fIkSqW7VqFV/60peYMWMGd999N9/5zndYuHBhvY+/55572LlzZ/IC1kOmd0ST2Npav+AfPUzhLfdwrLikwcerFi3xvvUDgnNmYZe+A+ePQI29JElphUiM4cOHM2vWLABOnDjB3XffTY8ePejXr5/jZPWToi+axC6cD1s3oC6aQLtrv8qx3bujbqNa5uF9YwbB/3sX9plfYwcMQXXolIS0IpMFn5uHXVEa1+dUIy7Gu+6mRm3TunVrrrnmGt5++23eeust1q5dSzAY5LrrrmPSpEmnH7d//34efvhhTp06xaFDh7j55pvp1asXP/nJT3j88ccBeOCBB7j++usZOHBgXL8vkOkd0QT22FHsn5+FNu1QX/0mSsV8BTiqqAvqhlvhxHGC82SaR2SWwsJCFi5cyJ49e3jkkUeYM2cOv//976msrDz9mB07dqC1Zvbs2cyYMYOXXnqJ7t2706pVK3bs2MGxY8fYs2dPQgo+yJG+aAL70u/hRBXqK7eh2hVE3+AMatyl2A/eh9VL4YP34MJxCUgpsoV33U3QyKPyRNm7dy9Tp07ljTfeYMaMGVhrqaurY8+ePacf06FDB373u9/xyiuvAFBXVwfAVVddxauvvkqnTp247LLLEpZRjvRFo9id27Hvvg6BnqjJVzbpOZRSeF++CXJyCP7paWxtbZxTCpF8VVVVzJ8/n3bt2jF8+HDmzJnDnDlzmDx5Mt26dTv9uCeffJLLL7+cmTNnMnz48NN/7U6aNInly5dTWlqa0KIvR/qiUewrz4G1eNfdhMqJ1i27fqpLN9TEy7F/fwX7zgLUlGlxTClEcnzwwQfMmDEDpRTBYJCbbrqJ8ePH89hjj3HXXXdx4sQJJkyYQOvWrU9Pg06ePJnHH3+cP/7xjxQVFXH0qL8OVcuWLRk6dChHjx6lXbt2CcssRV/EzO7bjV2xGHr2hSEXNvv51PQbsO/9HfuXZ7HjpqBatYlDSiGSY9iwYbzwwgtnHfvWt771ufvmzPGXF+/RowdTpkw563bBYJBp0xJ7ACTTOyJm9o2XwQZRX/iHRn14Wx+V3x71hX+Aygrsu2/EIaEQ6evee++lsrKSYcOGJfR15EhfxMQeO4pd/CZ06IQaOT5uz6suuQq74E/YN1/GXnI1Kld+JEV2mj17dlJeR470RUzswlf9VguXfbFZc/lnUu0KUBO+AIcOYJe/G7fnFUKcnRR9EZUNBrGL3oC81qiLp8b9+dXUa8DzsK+9KOftC5FgUvRFdBvWwKH9qIvGo1q1jvvTq46d/SmjTz6CslVxf34hxKek6IuobOmbAAk5yg9TU68BIPj2awl7DSFEDB/kaq0V8BhQAlQDtxhjtkWMTwdmATXAk8aYJ7TWXwduxF9Ho3Vo2y7GmIq4fwcioWxVJXble9Clm98jP1F6nwfd+8DqJdijh2WlLSESJJYj/WuBPGPMOGAmMCc8oLXODd2eCkwGvqm1LjLGPGWMucQYMwVYAXxHCn56skvfgdoa1MVT43KaZn2UUqiJl0NdHXbx3xL2OkJku1iK/nhgAYAxZgkwMmKsGNhsjKkwxtQAi4CJ4UGt9UhgsDHmifhFFslk33sLPA81JvFtkNXoSdCyJfbd17HBYMJfT4hsFEvRLwCORtyu1Vp79YwdA9pH3J4J/N9mJRTO2IP7YPsmGDQUVXhuwl9PtWmLumgC7N/jf3gshIi7WIp+BZAfuY0xJhgxFtlmMR84AqC1bg8MMMa8HY+gIvnCPcrViIuT9ppqwuX+a5fKFI8QiRDL5Y+lwDTgea31GGBtxFgZ0F9rXQgcx5/aCV9WNhFo1G9uIBBozMOTIpsz7V2zjFNeDl2vvJacKB+sxiuT7dqVPV27U7d6CV3OKcRr3bx+PNn879cYkik2qZipsWIp+i8Cl2mtw0vT3KS1vgFoa4yZq7WeAbwOKGCuMSa8hNJAYNvnn65+5eXljXl4wgUCgazNZA/uJ7hxHRSXsLfqBFSdSFqm4Mjx2L88S/mrL+I147OEbP73awzJFJtUzASNfyOKWvSNMRa444y7N0WMzwfmn2W7nzcqiUgpduViILlTO2Fq9GS/8+aStyEJHyALkU3k4ixxVnZFKSgPNXxM0l9bdQ745+2vX4WtOJL01xcik0nRF59jjx6GrRtgwBBUQaGTDGr0JAgGscsWOXl9ITKVFH3xOXbdCgDU0JFRHpk4atQEUB52qZz8JUQ8SdEXn2PXLAdAXXCRswyq4BwYMAS2bcQeOuAshxCZRoq++AxbWwPrP4CiLn6/HYfCHyLbD953mkOITCJFX3zW5vVQfQI19KKE9tqJhRo+BpTCriyN/mAhREyk6IvP+HRqx918fpgqPBf6FcPm9diKw67jCJERpOiLz7Brl0NeKxhwvusoAKgRY8Fa7EqZ4hEiHqToi9Psvt2wdxcUl6BatHAdBwA1fBzw6cViQojmkaIvTrPr/aUK1ZALHSf5lOpQ5F+otXEttqrSdRwh0p4UfXGaLVsNgBpc4jjJZ6lho/0LtULXDwghmk6KvgDABuv8HvYdOkFRV9dxPkOVjPK/WL3UbRAhMoAUfeH7eBscr0QNHub8VM3P6dYLOnTCrlvpX0cghGgyKfoCAFvmz+dTnFpTOxBaP3fYaDhR5V9HIIRoMin6AoiYzx801HGSswtP8ViZ4hGiWaToC+zJk7BlPfTog8pvH30DF84bDK3bYFctwVrrOo0QaUuKvvALfm0tavAw10nqpXJboM4fAQf3QfkO13GESFtS9AV24xogdad2Tjt/BAB23UrHQYRIX1L0BXbTh+B50L/YdZQGqSHDAbAfStEXoqmk6Gc5e7IaPtoMvfqjWrVxHadBqv050LMvbP4QW13/Qu1CiPpFXRhda62Ax4ASoBq4xRizLWJ8OjALqAHmGWPmhu6/D7gGaAE8ZoyZF//4otm2lkFdHWrAENdJYqLOH4HdsQ02roXwRVtCiJjFcqR/LZBnjBkHzATmhAe01rmh21OBycBtWusirfUkYGxom8lAjzjnFnFiN34IgBp4geMksQn3BZJ5fSGaJpaiPx5YAGCMWQJENlovBjYbYyqMMTXAu8Ak4HJgndb6JeDPwF/jmlrEjd20DpQH/Qe7jhKbvgP9UzfXrZBTN4VogliKfgFwNOJ2rdbaq2esMnRfR2AE8GXgDuCPzY8q4s2ePAnbN0HPvqjWqT2fH6Zyc6F4GBzYC3vLXccRIu1EndMHKoD8iNueMSYYMVYQMZYPHAEOAmXGmFpgk9a6Wmvd0RjT4ArXgUAg9uRJksmZqlcvY39dLfkXjqGwmc+ZzP1UOX4Kh1cupuCTreRf2PDi7Zn87xdPkik2qZipsWIp+qXANOB5rfUYYG3EWBnQX2tdCBwHJgCzgZPAncB/aa0DQBv8N4IGlZen1pFbIBDI6EzBxW8DUNWtN8eb8ZzJ3k+2W18AjpS+xbGRE+t9XKb/+8WLZIpNKmaCxr8RxVL0XwQu01qHV6e+SWt9A9DWGDNXaz0DeB1QwBPGmN3AfK31BK310tD93zLGyARsirFby/wvUvz8/DOpczv6nTc3rsOeOolqmec6khBpI2rRDxXrO864e1PE+Hxg/lm2u6/Z6UTC2Lo62LYRuvZAtc2PvkGKUUMuxO56ETZ9COenzkpfQqQ6uTgrW+36CE5Wo9LsKD9MnR8+dVNW0xKiMaToZym7dYP/Rb9BboM0Vf/BkNdKWjII0UhS9LPVFr/oq35peqTfogUMGgp7dmH373EdR4i0IUU/S9mtZdAuHzqn7ylop6d45GhfiJhJ0c9C9vBBvy99v+LUWw+3EU63ZPhwleMkQqQPKfrZaFt4aidN5/NDVFEXKOoCG9f4ZyMJIaKSop+FbJrP50dSg4fBieN+OwkhRFRS9LOQ3VoGOTnQu7/rKM0WXuLRrpcpHiFiIUU/y9hTJ2HHVujZLzOuZB00FJSHXf+B6yRCpAUp+tnmoy3+oikZMLUDoNq0gz7nwfZN2ONVruMIkfKk6GeZcL8d1T+9P8SNpAYPh2DQX01LCNEgKfpZJu2vxD0LmdcXInZS9LOItdZfE7dDJ1RhB9dx4qfPAGjVWub1hYiBFP1ssrccKo9lzHx+mMrNhYEXwL7d2AN7XccRIqVJ0c8in/bPz5ypnTCZ4hEiNlL0s8nWzLko60xq8HAAmeIRIgop+lnEbimDvNb+qlOZpnMAzi2CsjXYoLRkEKI+UvSzhD1eCbt3Qp/zUDk5ruPEnVIKNWQ4HK+Ej7e6jiNEypKiny0+2gyA6jPAcZAEKpZ5fSGikaKfJew2vyGZ6pu5RV8VDwWlZF5fiAZEXRhda62Ax4ASoBq4xRizLWJ8OjALqAHmGWPmhu5fARwNPWy7MeYbcc4uGsGGu1D2Geg2SAKpdgXQsx9s3YitPuE6jhApKWrRB64F8owx47TWo4E5ofvQWueGbo8ATgClWuuXgQoAY8yUhKQWjWKt9VsPn1uEan+O6zgJpQYPw368BTatg779XMcRIuXEMr0zHlgAYIxZAoyMGCsGNhtjKowxNcAiYCL+XwVttdavaa3fDL1ZCFcO7oNjRzN7Pj9EDQmfuinz+kKcTSxFv4BPp2kAarXWXj1jx4D2QBUw2xhzOXAH8IeIbUSSnZ7ayeD5/NP6DoKWeVL0hahHLNM7FUB+xG3PGBOMGCuIGMsHjgCbga0AxpjNWuuDQFdgV0MvFAik3iLdmZDp8L5dVAJFI8eRl6DvJ5X20/6hI6leXkrtgb0plStMMsVGMiVGLEW/FJgGPK+1HgNE9q8tA/prrQuB48AEYDZwM3AB8G2tdQD/zWB3tBcqLy9vXPoECwQCGZGpbu1K8DwOtC1EJeD7SbX9FOw3CJaXUv3BEiqGjIy+QRKl2r4CyRSrVMwEjX8jimXK5UXgpNa6FPgFcI/W+gat9S3GmFpgBvA6/pvDE8aY3cATQHut9bvAM8DNEX8diCSytbWwYxt064XKy4CVsmKgiv15/ZMr33ecRIjUE/VI3xhj8eflI22KGJ8PzD9jmxrga/EIKJpp10dQcwqVwadqfk6gBxSeS/WqpfBPQZQnHycJESa/DRkufFFWVnyIG6KUQhUPI1hxBD7Z7jqOEClFin6m274RyPD2C2cTPnXzQzmLR4hIUvQznN2+CVq3gS7dXUdJKlVcAoAtk6IvRCQp+hnMVlXCnl3Q+7ysm9dWBYW06DsANn+IPXnSdRwhUkZ2VYJs83EWdNZsQKvho6G2FjZ/6DqKEClDin4GO91Zs895jpO40Wr4GEBW0xIikhT9DJYNnTUbkjdkGLRoKS0ZhIggRT9DZVNnzfqolnlw3mDY9TH2yCHXcYRICVL0M9WBvVnTWbMhpxdML1vtOIkQqUGKfobKqs6aDVCD/SUUkSkeIQAp+plre/hD3Oyczz+tWy8oKMSWrfKnvITIclL0M5Tdvgk8z18+MIspz/Mv1Dp6GHZ97DqOEM5J0c9AtrYGPt4K3XtnTWfNBoXn9eXUTSGk6GekTz6C2pqs/xA3TA0OtWSQeX0hpOhnok/Pz5eiD6AKO0Cgp9+SoeaU6zhCOCVFPxOdvhJXin6YGjwcTp2CLWWuowjhlBT9DJStnTUbEj51U6Z4RLaTop9hbFUl7M3OzpoNGjAEcnPlw1yR9aQqZJqPsruzZn1UXivoVww7tmGPHXUdRwhnpOhnGJutK2XFQA2RlgxCRF0YXWutgMeAEqAauMUYsy1ifDowC6gB5hlj5kaMdQKWA1ONMZsQCZeNa+LGSg0ehn3haVj/AYya6DqOEE7EcqR/LZBnjBkHzATmhAe01rmh21OBycBtWuuiiLFfAcfjnFnU43RnzQ6dUAXZ2VmzQT36Qrt87PrV0pJBZK1Yiv54YAGAMWYJMDJirBjYbIypMMbUAIuA8CHUz4HHgfL4xRUNOrAXKitkaqcefkuGYXD4AOz5xHUcIZyIpegXAJGffNVqrb16xo4B7bXWXwf2GWPeAFRckoqo7DZ/Pl8uympAsVydK7Jb1Dl9oALIj7jtGWOCEWMFEWP5wBHgTsBqrS8DhgFPa62vMcbsa+iFAoFAzMGTJZ0yHd5fTiVQNGoceUnOnYr7CT6fq/aSK9j99KPkbfmQov/zzZTIlAokU2xSMVNjxVL0S4FpwPNa6zHA2oixMqC/1roQf+5+IjDbGPNC+AFa678D34xW8AHKy1NrJigQCKRVprq1KyEnhwNt2qOSmDsV9xM0kKtbL6pXLWPX9m3+qZypkMkhyRSbVMwEjX8jimV650XgpNa6FPgFcI/W+gat9S3GmFpgBvA6/pvDXGPM7jO2l0/MksDW1sCObdCtt79MoKiXGnoR1NaAnLopslDUI31jjAXuOOPuTRHj84H5DWw/pcnpROx2fuR31pRTNaNSJaOwrz6PXbMMNWy06zhCJJVcnJUhwhdl0VuKflR9zoN2Bdg1y7DBYPTHC5FBpOhnivDyiHKkH5XyclAXjPRX0/p4q+s4QiSVFP0MYbdtgtZtoXM311HSgioZBYBds9RxEiGSS4p+BrBVx2BfOfTuL501YzVkGOTkYtcsc51EiKSSCpEJwlM7fQY6DpI+VKs2MPB8v+vmoQOu4wiRNFL0M0C4yZrM5zeOGhqe4pGjfZE9pOhnAFkTt2lUyUWAFH2RXaTopzlrLXwU7qxZ6DpOWlEdO0O3XlC2Gnuy2nUcIZJCin66278bKo+h+sp8flOooSPl6lyRVaTopzm73V8eUaZ2mkbm9UW2kaKf7k6fuSNFv0n6DpCrc0VWkaKf5uy2jZCTAz37uo6SlpSX4zdgO3r49BuoEJlMin4aszWnYOc26N5HOms2g7pwLAB25XuOkwiReFL009nHW6C2FtVvkOsk6W3wMGjVGruiVNbOFRlPin4as1vK/C/6F7sNkuZUi5b+FM/Bff6aBEJkMCn6aSxc9FU/KfrNpUaMA8CuXOw4iRCJJUU/TVlrYesGOLcIdW5H13HS35AR0DIPu2KxTPGIjCZFP13t3QWVFSiZ2okLlZcHF4zw9+uuj13HESJhpOinKZnPjz81YjwAdtkix0mESBwp+ulK5vPjTg29CPJaY5e9I1M8ImNFXRhda62Ax4ASoBq4xRizLWJ8OjALqAHmGWPmaq094DfAQCAI3G6MWZ+A/FnLbi2DVq2hey/XUTKGystDDRuFXfK2f6GW9DMSGSiWI/1rgTxjzDhgJjAnPKC1zg3dngpMBm7TWhcB0wFrjBmP/4bwYJxzZzV7rAL27IK+A1Fejus4GUWNngSAXfqO4yRCJEYsRX88sADAGLMEGBkxVgxsNsZUGGNqgEXARGPMy8Btocf0Bg7HLbGAbRsAmdpJiOJh0C4fu3wRNljnOo0QcRdL0S8Ajkbcrg1N35xt7BjQHsAYE9Ra/xb4JfCH5kcVYafPz5cPceNO5eaiLrzY78WzYa3rOELEXdQ5faACyI+47RljghFjBRFj+cCR8A1jzI1a607AUq11sTHmREMvFAgEYkudRKmYqcXOrZzyPLqOm4TXpq3rOEBq7idoWq7qq7/E/ncW0GrNEjpMvSolMiWaZIpNKmZqrFiKfikwDXheaz0GiDz8KQP6a60LgePABGC21vprQHdjzEP4H/7W4X+g26Dy8vJGxk+sQCCQcpm6FnXk1MYPoXtv9hw5CkeORt8owVJxP0HTc9lzOkNRF46/+ybV1/4ffxF1x5kSSTLFJhUzQePfiGKZ3nkROKm1LgV+Adyjtb5Ba32LMaYWmAG8jv/m8IQxZjfwAjBca/028CpwlzHmZKOSibM6tWUD1NbIfH4CKaVQ46bAqZPY5aWu4wgRV1GP9I0xFrjjjLs3RYzPB+afsc1x4Pp4BBSfdXJ9aFk/6ayZUGrsFOyfn8GW/g3GX+Y6jhBxIxdnpZlTZWsAUP0HO06S2VSHTjBoKGxZj92ben/SC9FUUvTTiLWWk2Wr4ZyOqA5FruNkPDXuUgDs4r85TiJE/EjRTyf7dxM8ckhO1UwSNXwstGmLLX0TW1vjOo4QcSFFP43YzaEma/IhblKovDz/aP/oYewHS1zHESIupOink43+2bJq4BDHQbKHmnQFAHbhK46TCBEfUvTTiN20Di+/PQSkyVqyqC7dobgENq3D7trhOo4QzSZFP03YA3vh4D7yzh+O8uSfLZm8yf5VufZtOdoX6U+qR5qwm9YBkHfBCMdJslDJKDinI3bxW9iqStdphGgWKfrpQoq+MyonB3XpdDhZLXP7Iu1J0U8TduM6aNOOFr37u46SldTEy6F1G+xbf8XWnHIdR4gmk6KfBuzB/XBgLwwYIvP5jqjWbVCTroSKI9j3/u46jhBNJhUkDYTn89WA8x0nyW7q0mmQm4t97UVZYEWkLSn66WBDqN/OQCn6LqnCDqixU2BfuSynKNKWFP0UZ63FblgN7fKhex/XcbKeuuo6yMn1O3DW1rqOI0SjSdFPdXvL4dAB1KASmc9PAapjZ9TEL8D+PdjFb7qOI0SjSRVJcbYs1D+/eKjbIOI0dZWGli2xfzVyJo9IO1L0U5wtWwWAKh7mOIkIU4Xnoi65Gg4fwL7xsus4QjSKFP0UZoN1fpO1jp1RRV1cxxER1FXXQX577HyDPbTfdRwhYiZFP5V9vA2OV6GKS1wnEWdQbdqh/vFGfx3d5+a5jiNEzKTop7Dw1A5S9FOSGnsJ9B2IXb4Iu36V6zhCxCTqwuhaawU8BpQA1cAtxphtEePTgVlADTDPGDNXa50LPAn0BloCPzHG/CX+8TNbuJCoQfIhbipSnof31dsJPvhdgk89gvejR1Bt2rmOJUSDYjnSvxbIM8aMA2YCc8IDoeI+B5gKTAZu01oXAV8DDhhjJgJXAo/GOXfGsyeOw5Yy6NUfld/edRxRD9WrH+rq6+HQAewz/+M6jhBRxVL0xwMLAIwxS4CREWPFwGZjTIUxpgZYBEwEDP7Rf/g1ZIHRxipbDXW1KOmqmfLUVddBnwHY9xcSlCt1RYqLOr0DFABHI27Xaq09Y0zwLGPHgPbGmOMAWut84Dng/jjlzRp23QoA1PlS9FOdys3Fu/kegv9xD/ap/8Z26Ybq2c91LMC/opuD+2DnduzunXDkkN80LtQ7SLUr4Gj3XgTb5KP6DIBOXVFKOU4tEimWol8B5EfcDhf88FhBxFg+cARAa90DeAF41Bjzv7GECQQCsTwsqVxkstayu2w1Nr89gXGTUDk5zjNFk4qZIIm5AgGO3/sfHPyP76Eef4jO//UUOed2dJIpWHmME0vfoXrF+1SvXkrw8MF6H2vxf4nDX3vndKDV2Mm0GT+VvKEjnb4BpOLPVCpmaqxYin4pMA14Xms9BlgbMVYG9NdaFwLH8ad2ZmutOwOvAd82xsTch7a8vDzm4MkQCAScZLK7PiZ4YC9q1ER2792bEpkakoqZwEGuXgNQX/pn6l54mvL7v4034wFU2/zPPCRRmWxtLaxZSnDRm7B+FdSF+gIVFKJGjoee/VDdesI5HaGgEHJy/CpfVUEHDw6sWQHbNxNcv4qqV/5E1St/gq49UFOno8ZeimrRIu6ZG5KKP1OpmAka/0YUS9F/EbhMa10aun2T1voGoG3oTJ0ZwOuAAuYaY3ZrrR8GCoFZWusf4v94XWmMOdmodFnKrl3ufyFTO2lHXfGPfl+ed18n+PP78e55AFVQmLDXs6HXsqVvQsUR/84efVAjLkaVjIJuvRo+Ws8voFUggNepu/98dXWw+UNs6ZvYZe9if/cYdsELeF/6ZxhxsUz9ZABlrXWdIcym2ruoq3f2up/fDxvX4v3i6c8VjFQ82kjFTODwL7VgEPvMr7ELX4Uu3fBun+kfZccpk62tgdVLCb7zmn9UD9CmLWrsFNSEL6C69WrU89WXyR45iF3wgv991NVCcQneP/8LqmPnZuVvTiaXUjETnD7Sj/n9Jt0+AAAQcElEQVTdOJYjfZFEtqoStqyH3ucl9AhRJI7yPPjq7dCqDXbBnwg+OAP1ldtQ4y9r1vPa8h3YRW9g318Ix0LnT/QfjJp4OWrEOFTLvOaHj6AKO6C+cit2yjSC/zsX1iwj+OM7Udd/AzX+MjnqT1NS9FOMXbsc6upQw0a7jiKaQSmF+sevY/ucR/Cp/8Y+/Sj23depvnUGFMU+B2srjmBXvY8t/Rts2+jf2S4fNfUa/6g+0DNB38GnVKeueP/yb9j3F2Kf/R/s04/615D80+1xf6MRiSdFP8XYVe8DoIaNcZxExIO6cBxez34En58HKxaz/we3+x+Qjhzvr4QW6Hn64jtbcwoOHYA9n2C3bvCXydy2EawFpeD8C/HGXwZDRyX9g1WlFGrsJdgBQwg+/hB28d+wn2zH+84sVGGHpGYRzSNFP4XYmlOwbiV06gqBHq7jiDhRHTuTc/t92O2byVv4V04sXYT9yzPYcGMSpcDzoO6MdXeVB/2LUcPGoEZejDq3KOnZz6Q6dML7/kPYP/4au+gNgv/5r3h3/uj0ZxYi9UnRTyVlq+Fktf9LLvOlGUf1OY+OF89m19Yt/sV3O7dhy3dCVSXYIOS28At7URdU34HQZwCqTVvXsT9HtWgJ//wvUNQF++LvCP7s+37h7zfIdTQRAyn6KcSuWgKAGi7z+ZlMtW6DumgCXDTBdZQmU0qhrrqO4Dkdsb/9JcH/+hHenT9EDRjiOpqIQlorpwgbrPOLfn576DvQdRwhYuKNvQTvtn+F2lMEf/lj7KYPXUcSUUjRTxVbyuDYUdSw0SgvJ/rjhUgRasQ4vDtmQl0twUf/Hbtzu+tIogFS9FOEXfYugH/JvBBpRpWMQt10N5w4TvDhH2H37XYdSdRDin4KsHV12OWl/tTOwAtcxxGiSbzRk1BfuQ0qjviF/8gh15HEWUjRTwUb1kBlhX9aXo5M7Yj05V06DTXteti/x5/jP17pOpI4gxT9FGCX+QtvqIsmOk4iRPOpa76KmnQFfPIRwf/3oN8rSKQMKfqO2Zoa7Mr3/Za3cp6zyABKKdRXvwkXjoVN6/wLuVKnsWPWk6Lv2roVcKLKn9rx5J9DZAbl5eDdfA/07Ou3fv7bX6JvJJJCqoxjwdI3AVBjpzhOIkR8qbxWeN++HwoKsebJ00uACrek6Dtkjx6Gtcv9VY169HEdR4i4U+cW+YU/J4fg/8z21+kVTknRd8i+/3cIBlHjp7qOIkTCqL4DUTfe6Z/D/9//jq065jpSVpOi74i1FrvoTb/J1ig5a0dkNm/0JNRV2j+V89c/85dlFE5I0Xdl20bY8wlq+JjPLZ4tRCZSX/wqlIyCstXYF55yHSdrSdF3xL69AECmdkTWUJ6H940Z0KU79vWXCL6/0HWkrBS1tbLWWgGPASVANXCLMWZbxPh0YBZQA8wzxsyNGBsNPGSMuSTewdOZrTjiX5DVuRsMKnEdR4ikUa3b4H37foIPftdfQrJrd1Sv/q5jZZVYjvSvBfKMMeOAmcCc8IDWOjd0eyowGbhNa10UGrsX+A0gi2iewb7zGtTWoi6dJufmi6yjunTDu/V7UFvjX7Fbcdh1pKwSS8UZDywAMMYsAUZGjBUDm40xFcaYGmAREP5UcgvwD3HMmhFsbS124avQug1qrPwBJLKTumAk6tqvweEDBB//qbRqSKJYin4BcDTidq3W2qtn7BjQHsAY8yJQG4+QmcSuXAxHD6Eunopq1cZ1HCGcUVd+2W8lvmU99tnfuI6TNWJZLrECiDy9xDPGBCPGCiLG8oEjTQ0TCASaumnCxDOTtZa9f59PjVJ0vv4mWjTxuTN9P8VTKuaSTJ8KzvxP9n3vZmreXkDBBRfS7sovOc/UkFTM1FixFP1SYBrwvNZ6DLA2YqwM6K+1LgSO40/tzD5j+5hX+C4vL4/1oUkRCATimsmuXUFwSxlqxMXsJwea8NzxzhQPqZgJUjOXZPo8e+u98OB3Ofz4zzjatgDVf7DzTGeTipmg8W9EsUzvvAic1FqXAr8A7tFa36C1vsUYUwvMAF7Hf3OYa4w5c8kcaa+Hf5Qf/OuzAKhp2nEaIVKHKurir7NrgwQffwh76IDrSBkt6pG+McYCd5xx96aI8fnA/Hq2/RgY15yAGaNstX9B1rAxqO7SZ0eISKq4BHXdzdj/nUvwsQcJzpnnOlLGkvMFkyDyKN+bdr3jNEKkJnXpdNTFl8LHWzj4s/uxQWnVkAixzOmL5lq9BDavh5JRqF79XKcRIiUppeBr38Ie3E/1kndQ7dqjvnKr61gZR470E8zW1hB87reQk4P35RtdxxEipancFnh33Edur77Yv/2F4Jsvu46UcaToJ5hd+CrsK0dNvALVpbvrOEKkPNWmHUU/fgTan+svvrJysetIGUWKfgLZY0exf3kWWrdFTb/BdRwh0kZupy54d86ClnkE587BbvrQdaSMIUU/gewz/wPHK1HX3IDKL4i+gRDiNNWzH943vw/BOoKPPIDdusF1pIwgRT9B7Kol2GXvQt+BqClXu44jRFpSF4zAu/VeqDlJ8Jc/xm7f7DpS2pOinwC2qpLgHx6H3Fy8r38H5eW4jiRE2lIjxqFu+S5UVxN8+IfYj7e6jpTWpOjHmbWW4G9/CUcOoa6+HhXo6TqSEGnPu2gC6ua7/HV2/+uH2J3bXUdKW1L048y+/hKsWgKDhqKu+rLrOEJkDG/MJaiv3wlVxwj+/AfYzetdR0pLUvTjyG5c56/92f5cvFu/K9M6QsSZd/GlqG/cAyer/SP+VUtcR0o7UvTjxO76mOBjPwGl8G77HqrgHNeRhMhI3phL8L79b6CU36fntRexVvo6xkqKfhzYg/sJPvxjOF6FuvEu1IDzXUcSIqOpC0bg3fsgtD8H+/w87LyHsSdPuo6VFqToN5PdV05w9kw4chB13U14Yya7jiREVlC9z8O7/xfQZwD2vb/7i63v2uE6VsqTot8Mdud2gj+9Dw7uQ13zVbwvyJLAQiSTKuyAd+9/oqZMg/IdBB+cQfDNP2ODwegbZykp+k0UXPoOwZ9+HyqOoG64DW/6V1xHEiIrqRYt8G64De+O+6Blnt+Tf/ZMOeqvh7RWbiRbfQL7p6ewC1+BvNZ4t38fNeJi17GEyHrqwnF4/YsJ/vHXsGIxwQfuRE260m+D0k7aoIRJ0W8Eu3oZwT/+Cg7th0BPvDvuk86ZQqQQVXAOObff5/+umiewf5+Pfe8t1JTpqMuukeKPFP2Y2E3rCP75Gdi4FnJyUFddh7pao1rmuY4mhDgLVXIR3pBh2IWvYF/9E/YVg33zZdSYyahLrkZ17+06ojNRi77WWgGPASVANXCLMWZbxPh0YBZQA8wzxsyNtk06sNUnqHzjz9S99Ax8FGrydP4IvC/fiOrWy204IURUKrcFauoXsROuwL6zAPu3v2DfeQ37zmvQsy9q9GTU8DGooi6uoyZVLEf61wJ5xphxWuvRwJzQfWitc0O3RwAngFKt9cvA+Pq2SVXWWti3G7txLXbNMvjwAw7X1oDyoGQU3pVfRvUb5DqmEKKRVF4e6rIvYi+dBquXEVz0Bny4Evvck9jnnoRAT//amn4DUX0HQlFXf+nGDBVL0R8PLAAwxizRWo+MGCsGNhtjKgC01u8Ck4CxDWzjjD11EiqPwfFjUHEEe2CvX+g/+Qh2bINjRz99cKAnBZMvp3LoGFSHImeZhRDxobwcGD6GnOFj/AWOPngPu3oZbFiNLd8BC1/BAuS3hx59/L8AirqgOnaBjp2ozQF7vBJatUF56XviYyxFvwCIqIbUaq09Y0zwLGOVQHsgv4Ftki747G/8P+lqTtX/oHOLUCPHw4DzUcUlqC7daB8IUFVenrygQoikUPntUROvgIlXYGtrYOd2f5GWbRv9/69fRbixQ/j/u09vrKBVG2jRArwc1OhJabX+dSxFvwK/iIdFFu8K/MIflg8cjrJN8uW3h0BPaJuPapcPbfOhXT507Iwq6ur/ede2nbN4Qgh3VG4L6DMA1WfA6fts9Qk4sBf278Hu3wOH9tOaIMcP7IcTVVBVCXW1UFcHaXbUH0vRLwWmAc9rrccAayPGyoD+WutC4DgwAZgdGqtvm3oFAoFYczfOrXc3edOEZWoGyRS7VMwlmWLjPFPffp+7q4ODGPGmonWnizgTZ2jorpvwP7htGzpT52rgR4ACnjDG/Ops2xhjNiXiGxBCCBG7qEVfCCFE5kivySghhBDNIkVfCCGyiBR9IYTIIlL0hRAii6REwzWt9T8AXzbG/FPo9mjgl/j9fN4wxjzgMNsnQPjMo/eMMfc7ypGS/Yy01iv49EK87caYbzjMMhp4yBhzida6H/BbIAisM8Z8OwUyDQP+yqc/T48bY55Lcp5c4EmgN9AS+AmwHof7qp5MO3G4r7TWHvAbYCD+frkdOInb/XS2TC1p5H5yfqSvtX4Y/x85stnFr4CvGGMmAKO11iWOsvUDVhhjpoT+c1LwQ073QAJm4vczckprnQcQsX9cFvx78X8hwq1P5wA/MMZMAjyt9RdTINMI4BcR+yupBT/ka8ABY8xE4ArgUdzvq8hMV4YyXYjbfTUdsMaY8fgNJR/E/X46W6ZG/0w5L/r4F3/dEb6htc4HWhpjPgrd9Row1UEu8Hdod631W1rrv2qtB0TdInE+0wMJSIV+RiVAW631a1rrN0NHta5sASLXqxxhjHk39PWruPkZ+lwm4Gqt9dta67la67YOMhn8ggGQA9QCFzreV5GZPPy/8EcA01ztK2PMy8BtoZu98DsNON1PZ2TqHcrU6P2UtKKvtb5Za71Wa70m4v8jzvLOVIDfxiHsGH4/n6Tnw2+38aAxZgrwn8DvE52jAWftgeQqTMhxYLYx5nL8N+4/uMpkjHkRv4CFRf7lmJSfoTOdJdMS4N7QkeI24McOMh03xlSFDq6eA+7H8b46S6Z/A5YC33O8r4Ja698CjwB/JDV+psKZfgn8Af9nqlH7KWlz+saYJ/Hn7aI5Wz+fIwkJFeFs+bTWrQn90hpjSrXWXROdowGp1c/Itwn/aBZjzGat9UGgK7DLaSpf5L5Jys9QDF4yxoTfuF/ELyZJp7XuAbwAPGqMeVZr/bOIYSf76iyZ2qfCvjLG3Ki17gQsA1pHDDn7mYrItBQYa4wJ94KLaT+5PlL8HGPMMeCk1rpP6MPLy4F3o2yWKD8C7gYIfa6w01EO8KfBrgplibmfUYLdDPwCQGsdwP9F2N3gFsmzUms9MfT1lbj7GYr0WkSb8UuBFckOoLXujD9l+q/GmKdCd3/gcl/Vk8npvtJaf01rfV/oZjVQByzXWk8K3ediP52ZKQi8oLW+KHRfTPspJc7eOYvb8f+c8oDXjTHLHOV4CPh9qL9QDXCjoxzgv4tfprUuDd2+yWGWsCeAeaF1FILAzSnw10fY94DfaK1b4DcGfN5xHvCnwP5ba30K2MOn87PJNBMoBGZprX+I3zn4rlAuV/vqbJnuAR52uK9ewP/Zfhu/Tt4JbADmOtxPZ2a6C/9A9NHG7CfpvSOEEFkk5aZ3hBBCJI4UfSGEyCJS9IUQIotI0RdCiCwiRV8IIbKIFH0hhMgiUvSFECKLSNEXQogs8v8Bm8z1AuEr1DMAAAAASUVORK5CYII=" id="414" name="Shape 414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5" name="Shape 415"/>
          <p:cNvGrpSpPr/>
          <p:nvPr/>
        </p:nvGrpSpPr>
        <p:grpSpPr>
          <a:xfrm>
            <a:off x="1783263" y="2266484"/>
            <a:ext cx="9438270" cy="3200400"/>
            <a:chOff x="2387600" y="2315982"/>
            <a:chExt cx="7724774" cy="2619375"/>
          </a:xfrm>
        </p:grpSpPr>
        <p:pic>
          <p:nvPicPr>
            <p:cNvPr id="416" name="Shape 4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87600" y="2315982"/>
              <a:ext cx="3619500" cy="2609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Shape 4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578600" y="2315982"/>
              <a:ext cx="3533774" cy="26193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>
            <p:ph idx="1" type="body"/>
          </p:nvPr>
        </p:nvSpPr>
        <p:spPr>
          <a:xfrm>
            <a:off x="635006" y="1168300"/>
            <a:ext cx="11734800" cy="3809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The </a:t>
            </a:r>
            <a:r>
              <a:rPr b="1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normal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distribution (or “bell curve”) is defined as the distribution of values where they are evenly spaced around  the mean </a:t>
            </a:r>
            <a:r>
              <a:rPr b="0" i="1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or when the median equals the mean equals the mode</a:t>
            </a: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It is the most important distribution in statistics because it has a series of mathematical properties  that we can use for building complex models.</a:t>
            </a:r>
          </a:p>
        </p:txBody>
      </p:sp>
      <p:sp>
        <p:nvSpPr>
          <p:cNvPr id="423" name="Shape 42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THE NORMAL DISTRIBUTION</a:t>
            </a:r>
          </a:p>
        </p:txBody>
      </p:sp>
      <p:grpSp>
        <p:nvGrpSpPr>
          <p:cNvPr id="424" name="Shape 424"/>
          <p:cNvGrpSpPr/>
          <p:nvPr/>
        </p:nvGrpSpPr>
        <p:grpSpPr>
          <a:xfrm>
            <a:off x="2136972" y="3041086"/>
            <a:ext cx="8730854" cy="2468880"/>
            <a:chOff x="1877027" y="3041086"/>
            <a:chExt cx="8730854" cy="2468880"/>
          </a:xfrm>
        </p:grpSpPr>
        <p:pic>
          <p:nvPicPr>
            <p:cNvPr id="425" name="Shape 4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77027" y="3041086"/>
              <a:ext cx="3333750" cy="2466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true car curve" id="426" name="Shape 4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73800" y="3041086"/>
              <a:ext cx="4334082" cy="246888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/>
          <p:nvPr>
            <p:ph idx="1" type="body"/>
          </p:nvPr>
        </p:nvSpPr>
        <p:spPr>
          <a:xfrm>
            <a:off x="635006" y="1012500"/>
            <a:ext cx="11734800" cy="3809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The normal distribution is defined by two key parameters– </a:t>
            </a:r>
            <a:r>
              <a:rPr b="0" i="1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mean</a:t>
            </a: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b="0" i="1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standard deviation</a:t>
            </a: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Changing the mean of the normal distribution shifts it back and forth along the x-axis while changing the standard deviation alters height of the distribution.</a:t>
            </a:r>
          </a:p>
        </p:txBody>
      </p:sp>
      <p:sp>
        <p:nvSpPr>
          <p:cNvPr id="432" name="Shape 4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THE NORMAL DISTRIBUTION</a:t>
            </a:r>
          </a:p>
        </p:txBody>
      </p:sp>
      <p:grpSp>
        <p:nvGrpSpPr>
          <p:cNvPr id="433" name="Shape 433"/>
          <p:cNvGrpSpPr/>
          <p:nvPr/>
        </p:nvGrpSpPr>
        <p:grpSpPr>
          <a:xfrm>
            <a:off x="2017911" y="4108450"/>
            <a:ext cx="8968978" cy="2743199"/>
            <a:chOff x="2311400" y="4179887"/>
            <a:chExt cx="7972425" cy="2438399"/>
          </a:xfrm>
        </p:grpSpPr>
        <p:pic>
          <p:nvPicPr>
            <p:cNvPr id="434" name="Shape 4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11400" y="4184650"/>
              <a:ext cx="3505200" cy="2428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5" name="Shape 435"/>
            <p:cNvPicPr preferRelativeResize="0"/>
            <p:nvPr/>
          </p:nvPicPr>
          <p:blipFill/>
          <p:spPr>
            <a:xfrm>
              <a:off x="6731000" y="4179887"/>
              <a:ext cx="3552825" cy="24383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/>
          <p:nvPr>
            <p:ph idx="1" type="body"/>
          </p:nvPr>
        </p:nvSpPr>
        <p:spPr>
          <a:xfrm>
            <a:off x="635006" y="1012500"/>
            <a:ext cx="11734800" cy="3809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1" name="Shape 44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CENTRAL LIMIT THEOREM</a:t>
            </a:r>
          </a:p>
        </p:txBody>
      </p:sp>
      <p:sp>
        <p:nvSpPr>
          <p:cNvPr id="442" name="Shape 442"/>
          <p:cNvSpPr txBox="1"/>
          <p:nvPr/>
        </p:nvSpPr>
        <p:spPr>
          <a:xfrm>
            <a:off x="787406" y="1164900"/>
            <a:ext cx="11734800" cy="3809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The normal distribution is also important because of something called </a:t>
            </a:r>
            <a:r>
              <a:rPr b="1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central limit theorem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which states that as the sample size of data increases, the distribution of the data will become </a:t>
            </a:r>
            <a:r>
              <a:rPr b="0" i="0" lang="en-US" sz="2800" u="sng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roughly</a:t>
            </a: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normal.</a:t>
            </a: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443" name="Shape 443"/>
          <p:cNvGrpSpPr/>
          <p:nvPr/>
        </p:nvGrpSpPr>
        <p:grpSpPr>
          <a:xfrm>
            <a:off x="773253" y="3260665"/>
            <a:ext cx="11458293" cy="2828984"/>
            <a:chOff x="939800" y="3117850"/>
            <a:chExt cx="11458293" cy="2828984"/>
          </a:xfrm>
        </p:grpSpPr>
        <p:grpSp>
          <p:nvGrpSpPr>
            <p:cNvPr id="444" name="Shape 444"/>
            <p:cNvGrpSpPr/>
            <p:nvPr/>
          </p:nvGrpSpPr>
          <p:grpSpPr>
            <a:xfrm>
              <a:off x="939800" y="3117850"/>
              <a:ext cx="11458293" cy="2428875"/>
              <a:chOff x="939800" y="3422650"/>
              <a:chExt cx="11458293" cy="2428875"/>
            </a:xfrm>
          </p:grpSpPr>
          <p:pic>
            <p:nvPicPr>
              <p:cNvPr id="445" name="Shape 44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939800" y="3422650"/>
                <a:ext cx="3505200" cy="24288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6" name="Shape 44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892675" y="3432173"/>
                <a:ext cx="3514724" cy="24098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7" name="Shape 44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97643" y="3422650"/>
                <a:ext cx="3600450" cy="2428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48" name="Shape 448"/>
            <p:cNvSpPr txBox="1"/>
            <p:nvPr/>
          </p:nvSpPr>
          <p:spPr>
            <a:xfrm>
              <a:off x="1016000" y="5537198"/>
              <a:ext cx="3429000" cy="4001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Georgia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Sample Size = 10</a:t>
              </a:r>
            </a:p>
          </p:txBody>
        </p:sp>
        <p:sp>
          <p:nvSpPr>
            <p:cNvPr id="449" name="Shape 449"/>
            <p:cNvSpPr txBox="1"/>
            <p:nvPr/>
          </p:nvSpPr>
          <p:spPr>
            <a:xfrm>
              <a:off x="4892675" y="5546725"/>
              <a:ext cx="3514724" cy="4001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Georgia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Sample Size = 100</a:t>
              </a:r>
            </a:p>
          </p:txBody>
        </p:sp>
        <p:sp>
          <p:nvSpPr>
            <p:cNvPr id="450" name="Shape 450"/>
            <p:cNvSpPr txBox="1"/>
            <p:nvPr/>
          </p:nvSpPr>
          <p:spPr>
            <a:xfrm>
              <a:off x="8883368" y="5546725"/>
              <a:ext cx="3514724" cy="4001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Georgia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Sample Size = 1000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/>
          <p:nvPr>
            <p:ph idx="1" type="body"/>
          </p:nvPr>
        </p:nvSpPr>
        <p:spPr>
          <a:xfrm>
            <a:off x="635006" y="1012500"/>
            <a:ext cx="11734800" cy="3809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56" name="Shape 456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DESCRIBING NON-NORMAL DISTRIBUTIONS</a:t>
            </a:r>
          </a:p>
        </p:txBody>
      </p:sp>
      <p:sp>
        <p:nvSpPr>
          <p:cNvPr id="457" name="Shape 457"/>
          <p:cNvSpPr txBox="1"/>
          <p:nvPr/>
        </p:nvSpPr>
        <p:spPr>
          <a:xfrm>
            <a:off x="787406" y="1164900"/>
            <a:ext cx="11734800" cy="3809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It will often be the case that distribution of real-world data will not be normal due to the nature of how it was collected or measured. As a result, it helps to be able to describe the abnormalities. </a:t>
            </a: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b="1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Skew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is when data is not symmetric around the mean, but more heavily concentrated above or below the mean.</a:t>
            </a: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http://chubbyrevision.weebly.com/uploads/1/0/5/8/10584247/1335810059.jpg" id="458" name="Shape 4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0298" y="4321810"/>
            <a:ext cx="6264204" cy="2834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/>
          <p:nvPr>
            <p:ph idx="1" type="body"/>
          </p:nvPr>
        </p:nvSpPr>
        <p:spPr>
          <a:xfrm>
            <a:off x="635006" y="1012500"/>
            <a:ext cx="11734800" cy="3809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64" name="Shape 464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DESCRIBING (NON-)NORMAL DISTRIBUTIONS</a:t>
            </a:r>
          </a:p>
        </p:txBody>
      </p:sp>
      <p:sp>
        <p:nvSpPr>
          <p:cNvPr id="465" name="Shape 465"/>
          <p:cNvSpPr txBox="1"/>
          <p:nvPr/>
        </p:nvSpPr>
        <p:spPr>
          <a:xfrm>
            <a:off x="787406" y="1164900"/>
            <a:ext cx="11734800" cy="3809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b="1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Kurtosis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refers to the peak and general shape (pointy vs flat) of the distribution curve.</a:t>
            </a: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Note that unlike skew normal distributions </a:t>
            </a:r>
            <a:r>
              <a:rPr b="0" i="1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can</a:t>
            </a: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have positive or negative kurtosis.</a:t>
            </a:r>
          </a:p>
        </p:txBody>
      </p:sp>
      <p:pic>
        <p:nvPicPr>
          <p:cNvPr id="466" name="Shape 4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3944" y="2508250"/>
            <a:ext cx="5861723" cy="330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CODEALONG (PART 2)	</a:t>
            </a:r>
          </a:p>
        </p:txBody>
      </p:sp>
      <p:sp>
        <p:nvSpPr>
          <p:cNvPr id="472" name="Shape 472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Oswald"/>
              <a:buNone/>
            </a:pPr>
            <a:r>
              <a:rPr b="1" i="0" lang="en-US" sz="96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DISTRIBUTIONS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/>
          <p:nvPr>
            <p:ph idx="1" type="body"/>
          </p:nvPr>
        </p:nvSpPr>
        <p:spPr>
          <a:xfrm>
            <a:off x="635006" y="1292775"/>
            <a:ext cx="11734800" cy="3809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Open the dc-metro-delays notebook located in lessons/lesson-03/code of the class repo.</a:t>
            </a:r>
          </a:p>
        </p:txBody>
      </p:sp>
      <p:sp>
        <p:nvSpPr>
          <p:cNvPr id="478" name="Shape 47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DETERMINING THE DISTRIBUTION OF YOUR DATA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484" name="Shape 484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Oswald"/>
              <a:buNone/>
            </a:pPr>
            <a:r>
              <a:rPr b="1" i="0" lang="en-US" sz="96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VARIABLE TYPES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OPENING</a:t>
            </a:r>
          </a:p>
        </p:txBody>
      </p:sp>
      <p:sp>
        <p:nvSpPr>
          <p:cNvPr id="271" name="Shape 271"/>
          <p:cNvSpPr/>
          <p:nvPr/>
        </p:nvSpPr>
        <p:spPr>
          <a:xfrm>
            <a:off x="635000" y="1473200"/>
            <a:ext cx="11734800" cy="2806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96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STATISTICS FUNDAMENTALS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/>
          <p:nvPr>
            <p:ph idx="1" type="body"/>
          </p:nvPr>
        </p:nvSpPr>
        <p:spPr>
          <a:xfrm>
            <a:off x="635006" y="1292775"/>
            <a:ext cx="11734800" cy="3809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There are two types of variables – </a:t>
            </a:r>
            <a:r>
              <a:rPr b="1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numeric/continuous</a:t>
            </a: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b="1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categorical/discrete</a:t>
            </a: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b="1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Numeric/continuous</a:t>
            </a: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variables can are measured across a large range of quantitative values (e.g. height, income).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b="1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Categorical/discrete</a:t>
            </a: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variables are measured using several specific values that have no sensible intermediary values (e.g. hair color).</a:t>
            </a: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Some models will only accept numeric variables and others will accept both numeric and categorical data so it’s important to know what variables we’re working with.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VARIABLE TYPES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/>
          <p:nvPr>
            <p:ph idx="1" type="body"/>
          </p:nvPr>
        </p:nvSpPr>
        <p:spPr>
          <a:xfrm>
            <a:off x="635006" y="1292775"/>
            <a:ext cx="11734800" cy="3809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Let’s say we have a categorical variable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area</a:t>
            </a: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, which takes on one of the following values: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rural</a:t>
            </a: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,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suburban</a:t>
            </a: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, and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urban</a:t>
            </a: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If we needed to represent these numerically for a model, how would we  represent this variable?  </a:t>
            </a:r>
          </a:p>
        </p:txBody>
      </p:sp>
      <p:sp>
        <p:nvSpPr>
          <p:cNvPr id="496" name="Shape 496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CLASS/DUMMY VARIABLES</a:t>
            </a:r>
          </a:p>
        </p:txBody>
      </p:sp>
      <p:grpSp>
        <p:nvGrpSpPr>
          <p:cNvPr id="497" name="Shape 497"/>
          <p:cNvGrpSpPr/>
          <p:nvPr/>
        </p:nvGrpSpPr>
        <p:grpSpPr>
          <a:xfrm>
            <a:off x="901700" y="2885705"/>
            <a:ext cx="11201400" cy="2289544"/>
            <a:chOff x="1168400" y="2813050"/>
            <a:chExt cx="11201400" cy="2289544"/>
          </a:xfrm>
        </p:grpSpPr>
        <p:pic>
          <p:nvPicPr>
            <p:cNvPr descr="http://medicine.missouri.edu/news/images/_20160114/Rural_Area.jpg" id="498" name="Shape 49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68400" y="2813050"/>
              <a:ext cx="3086680" cy="228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://2pwazm20433g8yi5347oh9kx.wpengine.netdna-cdn.com/wp-content/uploads/2014/05/suburbia-e1400002961994.jpg" id="499" name="Shape 49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49800" y="2813050"/>
              <a:ext cx="3435458" cy="228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s://search4truthnow.files.wordpress.com/2012/05/urbanization-part-8.jpg" id="500" name="Shape 50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693484" y="2816593"/>
              <a:ext cx="3676316" cy="2286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/>
          <p:nvPr>
            <p:ph idx="1" type="body"/>
          </p:nvPr>
        </p:nvSpPr>
        <p:spPr>
          <a:xfrm>
            <a:off x="635006" y="1292775"/>
            <a:ext cx="11734800" cy="3809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3703"/>
              <a:buFont typeface="Georgia"/>
              <a:buChar char="‣"/>
            </a:pPr>
            <a:r>
              <a:rPr b="0" i="0" lang="en-US" sz="2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Does an </a:t>
            </a:r>
            <a:r>
              <a:rPr b="1" i="0" lang="en-US" sz="2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ordinal </a:t>
            </a:r>
            <a:r>
              <a:rPr b="0" i="0" lang="en-US" sz="2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coding scheme (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0=rural</a:t>
            </a: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, 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1=suburban</a:t>
            </a: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,  and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2=urban)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work for our model?</a:t>
            </a: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3703"/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3703"/>
              <a:buFont typeface="Georgia"/>
              <a:buChar char="‣"/>
            </a:pPr>
            <a:r>
              <a:rPr b="0" i="1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Not likely</a:t>
            </a: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because of the two following problems:</a:t>
            </a:r>
          </a:p>
          <a:p>
            <a:pPr indent="-266700" lvl="1" marL="863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3703"/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66700" lvl="1" marL="863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3703"/>
              <a:buFont typeface="Georgia"/>
              <a:buChar char="‣"/>
            </a:pP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Are urban areas 2x suburban areas? </a:t>
            </a:r>
            <a:r>
              <a:rPr b="0" i="1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What does that even mean?</a:t>
            </a:r>
          </a:p>
          <a:p>
            <a:pPr indent="-266700" lvl="1" marL="863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3703"/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66700" lvl="1" marL="863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3703"/>
              <a:buFont typeface="Georgia"/>
              <a:buChar char="‣"/>
            </a:pP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Is there a reason that we ordered the variables in this way?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CLASS/DUMMY VARIABLES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/>
          <p:nvPr>
            <p:ph idx="1" type="body"/>
          </p:nvPr>
        </p:nvSpPr>
        <p:spPr>
          <a:xfrm>
            <a:off x="635006" y="1292775"/>
            <a:ext cx="11734800" cy="3809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The solution is something called </a:t>
            </a:r>
            <a:r>
              <a:rPr b="1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dummy variables</a:t>
            </a: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where we convert the area variable into a series of binary (0/1) variables. </a:t>
            </a: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We’ll need n-1 dummy variables where n is the number of unique values or </a:t>
            </a:r>
            <a:r>
              <a:rPr b="1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levels</a:t>
            </a: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of our categorical values.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eorgia"/>
              <a:buNone/>
            </a:pPr>
            <a:b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b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</a:p>
        </p:txBody>
      </p:sp>
      <p:sp>
        <p:nvSpPr>
          <p:cNvPr id="512" name="Shape 51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CLASS/DUMMY VARIABLES</a:t>
            </a:r>
          </a:p>
        </p:txBody>
      </p:sp>
      <p:graphicFrame>
        <p:nvGraphicFramePr>
          <p:cNvPr id="513" name="Shape 513"/>
          <p:cNvGraphicFramePr/>
          <p:nvPr/>
        </p:nvGraphicFramePr>
        <p:xfrm>
          <a:off x="952512" y="42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{BB146507-0DBC-4136-940F-63D0052B9E21}</a:tableStyleId>
              </a:tblPr>
              <a:tblGrid>
                <a:gridCol w="3699925"/>
                <a:gridCol w="3699925"/>
                <a:gridCol w="36999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onsolas"/>
                        <a:buNone/>
                      </a:pPr>
                      <a:r>
                        <a:rPr b="1"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area_urban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onsolas"/>
                        <a:buNone/>
                      </a:pPr>
                      <a:r>
                        <a:rPr b="1"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area_suburban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onsolas"/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rural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onsolas"/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onsolas"/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onsolas"/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suburban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onsolas"/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onsolas"/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onsolas"/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urban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onsolas"/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onsolas"/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CODEALONG (PART 3)	</a:t>
            </a:r>
          </a:p>
        </p:txBody>
      </p:sp>
      <p:sp>
        <p:nvSpPr>
          <p:cNvPr id="519" name="Shape 519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Oswald"/>
              <a:buNone/>
            </a:pPr>
            <a:r>
              <a:rPr b="1" i="0" lang="en-US" sz="96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VARIABLE TYPES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CODEALONG (PART 4)</a:t>
            </a:r>
          </a:p>
        </p:txBody>
      </p:sp>
      <p:sp>
        <p:nvSpPr>
          <p:cNvPr id="525" name="Shape 525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Oswald"/>
              <a:buNone/>
            </a:pPr>
            <a:r>
              <a:rPr b="1" i="0" lang="en-US" sz="96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MATRIX &amp; APPLICATION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CONCLUSION</a:t>
            </a:r>
          </a:p>
        </p:txBody>
      </p:sp>
      <p:sp>
        <p:nvSpPr>
          <p:cNvPr id="531" name="Shape 531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Oswald"/>
              <a:buNone/>
            </a:pPr>
            <a:r>
              <a:rPr b="1" i="0" lang="en-US" sz="96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TOPIC REVIEW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/>
          <p:nvPr>
            <p:ph idx="1" type="body"/>
          </p:nvPr>
        </p:nvSpPr>
        <p:spPr>
          <a:xfrm>
            <a:off x="635006" y="1301275"/>
            <a:ext cx="11734800" cy="3809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We talked about several different types of summary statistics, what are they?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We covered several different types of visualizations; which ones?</a:t>
            </a:r>
          </a:p>
          <a:p>
            <a:pPr indent="-457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We talked about the normal distribution; how do we determine your data’s distribution?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37" name="Shape 53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REVIEW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D800"/>
        </a:solid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/>
          <p:nvPr/>
        </p:nvSpPr>
        <p:spPr>
          <a:xfrm>
            <a:off x="635000" y="1473200"/>
            <a:ext cx="11734800" cy="1612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Oswald"/>
              <a:buNone/>
            </a:pPr>
            <a:r>
              <a:rPr b="1" i="0" lang="en-US" sz="9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Q &amp; A</a:t>
            </a:r>
          </a:p>
        </p:txBody>
      </p:sp>
      <p:cxnSp>
        <p:nvCxnSpPr>
          <p:cNvPr id="543" name="Shape 543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44" name="Shape 544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45" name="Shape 545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LESSON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/>
        </p:nvSpPr>
        <p:spPr>
          <a:xfrm>
            <a:off x="635025" y="736498"/>
            <a:ext cx="115305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LET’S REVIEW THE DATA SCIENCE WORKFLOW</a:t>
            </a:r>
          </a:p>
        </p:txBody>
      </p:sp>
      <p:pic>
        <p:nvPicPr>
          <p:cNvPr id="277" name="Shape 2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300" y="1703500"/>
            <a:ext cx="12630000" cy="38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TODAY</a:t>
            </a:r>
          </a:p>
        </p:txBody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35006" y="1292775"/>
            <a:ext cx="11734800" cy="3809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We’re going to begin to talk about step 3:  Parsing the Data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We’ll begin to talk about the fundamentals of Statistics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289" name="Shape 289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Oswald"/>
              <a:buNone/>
            </a:pPr>
            <a:r>
              <a:rPr b="1" i="0" lang="en-US" sz="96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DESCRIBING DATA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media.nbcwashington.com/images/1262*675/2016-03-14_0902.png" id="294" name="Shape 2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3064" y="4184650"/>
            <a:ext cx="5138670" cy="2743199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Shape 295"/>
          <p:cNvSpPr txBox="1"/>
          <p:nvPr>
            <p:ph idx="1" type="body"/>
          </p:nvPr>
        </p:nvSpPr>
        <p:spPr>
          <a:xfrm>
            <a:off x="635006" y="1292775"/>
            <a:ext cx="11734800" cy="3809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Every night, WMATA  submits a Disruptions Report representing any significant disruptions in metro service that day. You can find the dataset here (</a:t>
            </a:r>
            <a:r>
              <a:rPr b="0" i="0" lang="en-US" sz="2800" u="sng" cap="none" strike="noStrike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http://opendatadc.org/dataset/wmata-disruption-reports</a:t>
            </a: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).</a:t>
            </a: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b="0" i="0" lang="en-US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Let’s take a look at the disruptions they recorded for the weekend of 8/20.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DC METRO EXAMPLE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idx="1" type="body"/>
          </p:nvPr>
        </p:nvSpPr>
        <p:spPr>
          <a:xfrm>
            <a:off x="635006" y="1292775"/>
            <a:ext cx="11734800" cy="3809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2" name="Shape 30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DC METRO EXAMPLE</a:t>
            </a:r>
          </a:p>
        </p:txBody>
      </p:sp>
      <p:graphicFrame>
        <p:nvGraphicFramePr>
          <p:cNvPr id="303" name="Shape 303"/>
          <p:cNvGraphicFramePr/>
          <p:nvPr/>
        </p:nvGraphicFramePr>
        <p:xfrm>
          <a:off x="787400" y="14414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{70367D99-CF00-4B84-BE4F-45BF98C03263}</a:tableStyleId>
              </a:tblPr>
              <a:tblGrid>
                <a:gridCol w="1676400"/>
                <a:gridCol w="1371600"/>
                <a:gridCol w="1981200"/>
                <a:gridCol w="3276600"/>
                <a:gridCol w="3276600"/>
              </a:tblGrid>
              <a:tr h="2644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400" u="none" cap="none" strike="noStrike"/>
                        <a:t>Day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400" u="none" cap="none" strike="noStrike"/>
                        <a:t>Time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400" u="none" cap="none" strike="noStrike"/>
                        <a:t>Color Line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400" u="none" cap="none" strike="noStrike"/>
                        <a:t>Station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400" u="none" cap="none" strike="noStrike"/>
                        <a:t>Delay</a:t>
                      </a:r>
                    </a:p>
                  </a:txBody>
                  <a:tcPr marT="45725" marB="45725" marR="91450" marL="91450"/>
                </a:tc>
              </a:tr>
              <a:tr h="246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cap="none" strike="noStrike"/>
                        <a:t>8/20/2016</a:t>
                      </a:r>
                    </a:p>
                  </a:txBody>
                  <a:tcPr marT="9525" marB="0" marR="9525" marL="95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cap="none" strike="noStrike"/>
                        <a:t>8:24 a.m.</a:t>
                      </a:r>
                    </a:p>
                  </a:txBody>
                  <a:tcPr marT="9525" marB="0" marR="9525" marL="95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cap="none" strike="noStrike"/>
                        <a:t>Green</a:t>
                      </a:r>
                    </a:p>
                  </a:txBody>
                  <a:tcPr marT="9525" marB="0" marR="9525" marL="95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cap="none" strike="noStrike"/>
                        <a:t>Branch Avenue</a:t>
                      </a:r>
                    </a:p>
                  </a:txBody>
                  <a:tcPr marT="9525" marB="0" marR="9525" marL="95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cap="none" strike="noStrike"/>
                        <a:t>6</a:t>
                      </a:r>
                    </a:p>
                  </a:txBody>
                  <a:tcPr marT="9525" marB="0" marR="9525" marL="9525" anchor="b"/>
                </a:tc>
              </a:tr>
              <a:tr h="246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cap="none" strike="noStrike"/>
                        <a:t>8/20/2016</a:t>
                      </a:r>
                    </a:p>
                  </a:txBody>
                  <a:tcPr marT="9525" marB="0" marR="9525" marL="95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cap="none" strike="noStrike"/>
                        <a:t>11:37 a.m.</a:t>
                      </a:r>
                    </a:p>
                  </a:txBody>
                  <a:tcPr marT="9525" marB="0" marR="9525" marL="95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cap="none" strike="noStrike"/>
                        <a:t>Red</a:t>
                      </a:r>
                    </a:p>
                  </a:txBody>
                  <a:tcPr marT="9525" marB="0" marR="9525" marL="95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cap="none" strike="noStrike"/>
                        <a:t>Grosvenor</a:t>
                      </a:r>
                    </a:p>
                  </a:txBody>
                  <a:tcPr marT="9525" marB="0" marR="9525" marL="95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cap="none" strike="noStrike"/>
                        <a:t>18</a:t>
                      </a:r>
                    </a:p>
                  </a:txBody>
                  <a:tcPr marT="9525" marB="0" marR="9525" marL="9525" anchor="b"/>
                </a:tc>
              </a:tr>
              <a:tr h="246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cap="none" strike="noStrike"/>
                        <a:t>8/20/2016</a:t>
                      </a:r>
                    </a:p>
                  </a:txBody>
                  <a:tcPr marT="9525" marB="0" marR="9525" marL="95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cap="none" strike="noStrike"/>
                        <a:t>12:00 p.m.</a:t>
                      </a:r>
                    </a:p>
                  </a:txBody>
                  <a:tcPr marT="9525" marB="0" marR="9525" marL="95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cap="none" strike="noStrike"/>
                        <a:t>Red</a:t>
                      </a:r>
                    </a:p>
                  </a:txBody>
                  <a:tcPr marT="9525" marB="0" marR="9525" marL="95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cap="none" strike="noStrike"/>
                        <a:t>Glenmont</a:t>
                      </a:r>
                    </a:p>
                  </a:txBody>
                  <a:tcPr marT="9525" marB="0" marR="9525" marL="95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cap="none" strike="noStrike"/>
                        <a:t>4</a:t>
                      </a:r>
                    </a:p>
                  </a:txBody>
                  <a:tcPr marT="9525" marB="0" marR="9525" marL="9525" anchor="b"/>
                </a:tc>
              </a:tr>
              <a:tr h="246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cap="none" strike="noStrike"/>
                        <a:t>8/20/2016</a:t>
                      </a:r>
                    </a:p>
                  </a:txBody>
                  <a:tcPr marT="9525" marB="0" marR="9525" marL="95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cap="none" strike="noStrike"/>
                        <a:t>2:28 p.m.</a:t>
                      </a:r>
                    </a:p>
                  </a:txBody>
                  <a:tcPr marT="9525" marB="0" marR="9525" marL="95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cap="none" strike="noStrike"/>
                        <a:t>Yellow</a:t>
                      </a:r>
                    </a:p>
                  </a:txBody>
                  <a:tcPr marT="9525" marB="0" marR="9525" marL="95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cap="none" strike="noStrike"/>
                        <a:t>Ft. Totten</a:t>
                      </a:r>
                    </a:p>
                  </a:txBody>
                  <a:tcPr marT="9525" marB="0" marR="9525" marL="95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cap="none" strike="noStrike"/>
                        <a:t>12</a:t>
                      </a:r>
                    </a:p>
                  </a:txBody>
                  <a:tcPr marT="9525" marB="0" marR="9525" marL="9525" anchor="b"/>
                </a:tc>
              </a:tr>
              <a:tr h="246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cap="none" strike="noStrike"/>
                        <a:t>8/20/2016</a:t>
                      </a:r>
                    </a:p>
                  </a:txBody>
                  <a:tcPr marT="9525" marB="0" marR="9525" marL="95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cap="none" strike="noStrike"/>
                        <a:t>2:40 p.m.</a:t>
                      </a:r>
                    </a:p>
                  </a:txBody>
                  <a:tcPr marT="9525" marB="0" marR="9525" marL="95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cap="none" strike="noStrike"/>
                        <a:t>Red</a:t>
                      </a:r>
                    </a:p>
                  </a:txBody>
                  <a:tcPr marT="9525" marB="0" marR="9525" marL="95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cap="none" strike="noStrike"/>
                        <a:t>Glenmont</a:t>
                      </a:r>
                    </a:p>
                  </a:txBody>
                  <a:tcPr marT="9525" marB="0" marR="9525" marL="95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cap="none" strike="noStrike"/>
                        <a:t>4</a:t>
                      </a:r>
                    </a:p>
                  </a:txBody>
                  <a:tcPr marT="9525" marB="0" marR="9525" marL="9525" anchor="b"/>
                </a:tc>
              </a:tr>
              <a:tr h="246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cap="none" strike="noStrike"/>
                        <a:t>8/20/2016</a:t>
                      </a:r>
                    </a:p>
                  </a:txBody>
                  <a:tcPr marT="9525" marB="0" marR="9525" marL="95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cap="none" strike="noStrike"/>
                        <a:t>3:04 p.m.</a:t>
                      </a:r>
                    </a:p>
                  </a:txBody>
                  <a:tcPr marT="9525" marB="0" marR="9525" marL="95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cap="none" strike="noStrike"/>
                        <a:t>Red</a:t>
                      </a:r>
                    </a:p>
                  </a:txBody>
                  <a:tcPr marT="9525" marB="0" marR="9525" marL="95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cap="none" strike="noStrike"/>
                        <a:t>Grosvenor</a:t>
                      </a:r>
                    </a:p>
                  </a:txBody>
                  <a:tcPr marT="9525" marB="0" marR="9525" marL="95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cap="none" strike="noStrike"/>
                        <a:t>4</a:t>
                      </a:r>
                    </a:p>
                  </a:txBody>
                  <a:tcPr marT="9525" marB="0" marR="9525" marL="9525" anchor="b"/>
                </a:tc>
              </a:tr>
              <a:tr h="246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cap="none" strike="noStrike"/>
                        <a:t>8/20/2016</a:t>
                      </a:r>
                    </a:p>
                  </a:txBody>
                  <a:tcPr marT="9525" marB="0" marR="9525" marL="95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cap="none" strike="noStrike"/>
                        <a:t>5:14 p.m.</a:t>
                      </a:r>
                    </a:p>
                  </a:txBody>
                  <a:tcPr marT="9525" marB="0" marR="9525" marL="95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cap="none" strike="noStrike"/>
                        <a:t>Orange</a:t>
                      </a:r>
                    </a:p>
                  </a:txBody>
                  <a:tcPr marT="9525" marB="0" marR="9525" marL="95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cap="none" strike="noStrike"/>
                        <a:t>New Carrollton</a:t>
                      </a:r>
                    </a:p>
                  </a:txBody>
                  <a:tcPr marT="9525" marB="0" marR="9525" marL="95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cap="none" strike="noStrike"/>
                        <a:t>22</a:t>
                      </a:r>
                    </a:p>
                  </a:txBody>
                  <a:tcPr marT="9525" marB="0" marR="9525" marL="9525" anchor="b"/>
                </a:tc>
              </a:tr>
              <a:tr h="246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cap="none" strike="noStrike"/>
                        <a:t>8/21/2016</a:t>
                      </a:r>
                    </a:p>
                  </a:txBody>
                  <a:tcPr marT="9525" marB="0" marR="9525" marL="95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cap="none" strike="noStrike"/>
                        <a:t>9:15 a.m.</a:t>
                      </a:r>
                    </a:p>
                  </a:txBody>
                  <a:tcPr marT="9525" marB="0" marR="9525" marL="95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cap="none" strike="noStrike"/>
                        <a:t>Red</a:t>
                      </a:r>
                    </a:p>
                  </a:txBody>
                  <a:tcPr marT="9525" marB="0" marR="9525" marL="95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cap="none" strike="noStrike"/>
                        <a:t>Silver Spring</a:t>
                      </a:r>
                    </a:p>
                  </a:txBody>
                  <a:tcPr marT="9525" marB="0" marR="9525" marL="95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cap="none" strike="noStrike"/>
                        <a:t>8</a:t>
                      </a:r>
                    </a:p>
                  </a:txBody>
                  <a:tcPr marT="9525" marB="0" marR="9525" marL="9525" anchor="b"/>
                </a:tc>
              </a:tr>
              <a:tr h="246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cap="none" strike="noStrike"/>
                        <a:t>8/21/2016</a:t>
                      </a:r>
                    </a:p>
                  </a:txBody>
                  <a:tcPr marT="9525" marB="0" marR="9525" marL="95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cap="none" strike="noStrike"/>
                        <a:t>9:15 a.m.</a:t>
                      </a:r>
                    </a:p>
                  </a:txBody>
                  <a:tcPr marT="9525" marB="0" marR="9525" marL="95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cap="none" strike="noStrike"/>
                        <a:t>Red</a:t>
                      </a:r>
                    </a:p>
                  </a:txBody>
                  <a:tcPr marT="9525" marB="0" marR="9525" marL="95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cap="none" strike="noStrike"/>
                        <a:t>Silver Spring</a:t>
                      </a:r>
                    </a:p>
                  </a:txBody>
                  <a:tcPr marT="9525" marB="0" marR="9525" marL="95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cap="none" strike="noStrike"/>
                        <a:t>8</a:t>
                      </a:r>
                    </a:p>
                  </a:txBody>
                  <a:tcPr marT="9525" marB="0" marR="9525" marL="9525" anchor="b"/>
                </a:tc>
              </a:tr>
              <a:tr h="246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cap="none" strike="noStrike"/>
                        <a:t>8/21/2016</a:t>
                      </a:r>
                    </a:p>
                  </a:txBody>
                  <a:tcPr marT="9525" marB="0" marR="9525" marL="95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cap="none" strike="noStrike"/>
                        <a:t>11:32 a.m.</a:t>
                      </a:r>
                    </a:p>
                  </a:txBody>
                  <a:tcPr marT="9525" marB="0" marR="9525" marL="95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cap="none" strike="noStrike"/>
                        <a:t>Blue</a:t>
                      </a:r>
                    </a:p>
                  </a:txBody>
                  <a:tcPr marT="9525" marB="0" marR="9525" marL="95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cap="none" strike="noStrike"/>
                        <a:t>Franconia-Springfield</a:t>
                      </a:r>
                    </a:p>
                  </a:txBody>
                  <a:tcPr marT="9525" marB="0" marR="9525" marL="95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cap="none" strike="noStrike"/>
                        <a:t>2</a:t>
                      </a:r>
                    </a:p>
                  </a:txBody>
                  <a:tcPr marT="9525" marB="0" marR="9525" marL="9525" anchor="b"/>
                </a:tc>
              </a:tr>
              <a:tr h="246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cap="none" strike="noStrike"/>
                        <a:t>8/21/2016</a:t>
                      </a:r>
                    </a:p>
                  </a:txBody>
                  <a:tcPr marT="9525" marB="0" marR="9525" marL="95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cap="none" strike="noStrike"/>
                        <a:t>1:56 p.m.</a:t>
                      </a:r>
                    </a:p>
                  </a:txBody>
                  <a:tcPr marT="9525" marB="0" marR="9525" marL="95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cap="none" strike="noStrike"/>
                        <a:t>Silver</a:t>
                      </a:r>
                    </a:p>
                  </a:txBody>
                  <a:tcPr marT="9525" marB="0" marR="9525" marL="95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cap="none" strike="noStrike"/>
                        <a:t>Largo Town Center</a:t>
                      </a:r>
                    </a:p>
                  </a:txBody>
                  <a:tcPr marT="9525" marB="0" marR="9525" marL="95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cap="none" strike="noStrike"/>
                        <a:t>8</a:t>
                      </a:r>
                    </a:p>
                  </a:txBody>
                  <a:tcPr marT="9525" marB="0" marR="9525" marL="9525" anchor="b"/>
                </a:tc>
              </a:tr>
            </a:tbl>
          </a:graphicData>
        </a:graphic>
      </p:graphicFrame>
      <p:sp>
        <p:nvSpPr>
          <p:cNvPr id="304" name="Shape 304"/>
          <p:cNvSpPr txBox="1"/>
          <p:nvPr/>
        </p:nvSpPr>
        <p:spPr>
          <a:xfrm>
            <a:off x="764577" y="5746750"/>
            <a:ext cx="11605221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eorgia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How would you use this data to describe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eorgia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the delays on the Metro that weekend?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idx="1" type="body"/>
          </p:nvPr>
        </p:nvSpPr>
        <p:spPr>
          <a:xfrm>
            <a:off x="635006" y="1292775"/>
            <a:ext cx="11734800" cy="380999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35836" l="-1505" r="-1608" t="0"/>
            </a:stretch>
          </a:blip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sp>
        <p:nvSpPr>
          <p:cNvPr id="310" name="Shape 31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MEAN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